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2"/>
  </p:notesMasterIdLst>
  <p:sldIdLst>
    <p:sldId id="256" r:id="rId2"/>
    <p:sldId id="292" r:id="rId3"/>
    <p:sldId id="258" r:id="rId4"/>
    <p:sldId id="259" r:id="rId5"/>
    <p:sldId id="260" r:id="rId6"/>
    <p:sldId id="261" r:id="rId7"/>
    <p:sldId id="262" r:id="rId8"/>
    <p:sldId id="294" r:id="rId9"/>
    <p:sldId id="295"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96" r:id="rId24"/>
    <p:sldId id="297" r:id="rId25"/>
    <p:sldId id="298" r:id="rId26"/>
    <p:sldId id="299" r:id="rId27"/>
    <p:sldId id="300" r:id="rId28"/>
    <p:sldId id="301" r:id="rId29"/>
    <p:sldId id="302" r:id="rId30"/>
    <p:sldId id="303" r:id="rId31"/>
    <p:sldId id="304" r:id="rId32"/>
    <p:sldId id="305" r:id="rId33"/>
    <p:sldId id="276" r:id="rId34"/>
    <p:sldId id="277" r:id="rId35"/>
    <p:sldId id="278" r:id="rId36"/>
    <p:sldId id="279" r:id="rId37"/>
    <p:sldId id="280" r:id="rId38"/>
    <p:sldId id="281" r:id="rId39"/>
    <p:sldId id="306" r:id="rId40"/>
    <p:sldId id="308" r:id="rId41"/>
    <p:sldId id="309" r:id="rId42"/>
    <p:sldId id="310" r:id="rId43"/>
    <p:sldId id="311" r:id="rId44"/>
    <p:sldId id="312" r:id="rId45"/>
    <p:sldId id="313" r:id="rId46"/>
    <p:sldId id="314" r:id="rId47"/>
    <p:sldId id="315" r:id="rId48"/>
    <p:sldId id="318" r:id="rId49"/>
    <p:sldId id="316" r:id="rId50"/>
    <p:sldId id="317" r:id="rId51"/>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94" autoAdjust="0"/>
    <p:restoredTop sz="94660"/>
  </p:normalViewPr>
  <p:slideViewPr>
    <p:cSldViewPr>
      <p:cViewPr>
        <p:scale>
          <a:sx n="93" d="100"/>
          <a:sy n="93" d="100"/>
        </p:scale>
        <p:origin x="-738" y="-18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37701538-B557-46A5-8D91-708BB889C1E7}" type="datetimeFigureOut">
              <a:rPr lang="en-US" smtClean="0"/>
              <a:t>10/20/2020</a:t>
            </a:fld>
            <a:endParaRPr lang="en-US"/>
          </a:p>
        </p:txBody>
      </p:sp>
      <p:sp>
        <p:nvSpPr>
          <p:cNvPr id="4" name="Slide Image Placeholder 3"/>
          <p:cNvSpPr>
            <a:spLocks noGrp="1" noRot="1" noChangeAspect="1"/>
          </p:cNvSpPr>
          <p:nvPr>
            <p:ph type="sldImg" idx="2"/>
          </p:nvPr>
        </p:nvSpPr>
        <p:spPr>
          <a:xfrm>
            <a:off x="2857500" y="385763"/>
            <a:ext cx="3429000" cy="192881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2443163"/>
            <a:ext cx="7315200" cy="2314575"/>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4884738"/>
            <a:ext cx="3962400" cy="25717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4884738"/>
            <a:ext cx="3962400" cy="257175"/>
          </a:xfrm>
          <a:prstGeom prst="rect">
            <a:avLst/>
          </a:prstGeom>
        </p:spPr>
        <p:txBody>
          <a:bodyPr vert="horz" lIns="91440" tIns="45720" rIns="91440" bIns="45720" rtlCol="0" anchor="b"/>
          <a:lstStyle>
            <a:lvl1pPr algn="r">
              <a:defRPr sz="1200"/>
            </a:lvl1pPr>
          </a:lstStyle>
          <a:p>
            <a:fld id="{6CC9E9DF-A2D9-4EB5-9D55-99F7D4071603}" type="slidenum">
              <a:rPr lang="en-US" smtClean="0"/>
              <a:t>‹#›</a:t>
            </a:fld>
            <a:endParaRPr lang="en-US"/>
          </a:p>
        </p:txBody>
      </p:sp>
    </p:spTree>
    <p:extLst>
      <p:ext uri="{BB962C8B-B14F-4D97-AF65-F5344CB8AC3E}">
        <p14:creationId xmlns:p14="http://schemas.microsoft.com/office/powerpoint/2010/main" val="2856755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C5BBAC5-889E-4E21-A5F4-0B0ADDBE53DB}" type="slidenum">
              <a:rPr lang="en-US"/>
              <a:pPr/>
              <a:t>39</a:t>
            </a:fld>
            <a:endParaRPr lang="en-US"/>
          </a:p>
        </p:txBody>
      </p:sp>
      <p:sp>
        <p:nvSpPr>
          <p:cNvPr id="902146" name="Rectangle 2"/>
          <p:cNvSpPr>
            <a:spLocks noGrp="1" noRot="1" noChangeAspect="1" noChangeArrowheads="1" noTextEdit="1"/>
          </p:cNvSpPr>
          <p:nvPr>
            <p:ph type="sldImg"/>
          </p:nvPr>
        </p:nvSpPr>
        <p:spPr>
          <a:xfrm>
            <a:off x="2857500" y="385763"/>
            <a:ext cx="3429000" cy="1928812"/>
          </a:xfrm>
          <a:ln/>
        </p:spPr>
      </p:sp>
      <p:sp>
        <p:nvSpPr>
          <p:cNvPr id="9021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74FAC98-3FA8-4452-9804-D1E2C7CA128E}" type="slidenum">
              <a:rPr lang="en-US"/>
              <a:pPr/>
              <a:t>49</a:t>
            </a:fld>
            <a:endParaRPr lang="en-US"/>
          </a:p>
        </p:txBody>
      </p:sp>
      <p:sp>
        <p:nvSpPr>
          <p:cNvPr id="930818" name="Rectangle 2"/>
          <p:cNvSpPr>
            <a:spLocks noGrp="1" noRot="1" noChangeAspect="1" noChangeArrowheads="1" noTextEdit="1"/>
          </p:cNvSpPr>
          <p:nvPr>
            <p:ph type="sldImg"/>
          </p:nvPr>
        </p:nvSpPr>
        <p:spPr>
          <a:ln/>
        </p:spPr>
      </p:sp>
      <p:sp>
        <p:nvSpPr>
          <p:cNvPr id="9308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921737E-E440-4039-801A-2E707FFA0D6F}" type="slidenum">
              <a:rPr lang="en-US"/>
              <a:pPr/>
              <a:t>40</a:t>
            </a:fld>
            <a:endParaRPr lang="en-US"/>
          </a:p>
        </p:txBody>
      </p:sp>
      <p:sp>
        <p:nvSpPr>
          <p:cNvPr id="904194" name="Rectangle 2"/>
          <p:cNvSpPr>
            <a:spLocks noGrp="1" noRot="1" noChangeAspect="1" noChangeArrowheads="1" noTextEdit="1"/>
          </p:cNvSpPr>
          <p:nvPr>
            <p:ph type="sldImg"/>
          </p:nvPr>
        </p:nvSpPr>
        <p:spPr>
          <a:xfrm>
            <a:off x="2857500" y="385763"/>
            <a:ext cx="3429000" cy="1928812"/>
          </a:xfrm>
          <a:ln/>
        </p:spPr>
      </p:sp>
      <p:sp>
        <p:nvSpPr>
          <p:cNvPr id="9041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6C2A874-2005-42CB-91DD-B7F407F02C2A}" type="slidenum">
              <a:rPr lang="en-US"/>
              <a:pPr/>
              <a:t>41</a:t>
            </a:fld>
            <a:endParaRPr lang="en-US"/>
          </a:p>
        </p:txBody>
      </p:sp>
      <p:sp>
        <p:nvSpPr>
          <p:cNvPr id="905218" name="Rectangle 2"/>
          <p:cNvSpPr>
            <a:spLocks noGrp="1" noRot="1" noChangeAspect="1" noChangeArrowheads="1" noTextEdit="1"/>
          </p:cNvSpPr>
          <p:nvPr>
            <p:ph type="sldImg"/>
          </p:nvPr>
        </p:nvSpPr>
        <p:spPr>
          <a:xfrm>
            <a:off x="2857500" y="385763"/>
            <a:ext cx="3429000" cy="1928812"/>
          </a:xfrm>
          <a:ln/>
        </p:spPr>
      </p:sp>
      <p:sp>
        <p:nvSpPr>
          <p:cNvPr id="9052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2A944F-69C6-4986-AEEF-CC55C2C8AEE6}" type="slidenum">
              <a:rPr lang="en-US"/>
              <a:pPr/>
              <a:t>42</a:t>
            </a:fld>
            <a:endParaRPr lang="en-US"/>
          </a:p>
        </p:txBody>
      </p:sp>
      <p:sp>
        <p:nvSpPr>
          <p:cNvPr id="906242" name="Rectangle 2"/>
          <p:cNvSpPr>
            <a:spLocks noGrp="1" noRot="1" noChangeAspect="1" noChangeArrowheads="1" noTextEdit="1"/>
          </p:cNvSpPr>
          <p:nvPr>
            <p:ph type="sldImg"/>
          </p:nvPr>
        </p:nvSpPr>
        <p:spPr>
          <a:xfrm>
            <a:off x="2857500" y="385763"/>
            <a:ext cx="3429000" cy="1928812"/>
          </a:xfrm>
          <a:ln/>
        </p:spPr>
      </p:sp>
      <p:sp>
        <p:nvSpPr>
          <p:cNvPr id="9062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0F9F55D-9BAF-412A-A67C-B5C8C7E04DB4}" type="slidenum">
              <a:rPr lang="en-US"/>
              <a:pPr/>
              <a:t>43</a:t>
            </a:fld>
            <a:endParaRPr lang="en-US"/>
          </a:p>
        </p:txBody>
      </p:sp>
      <p:sp>
        <p:nvSpPr>
          <p:cNvPr id="907266" name="Rectangle 2"/>
          <p:cNvSpPr>
            <a:spLocks noGrp="1" noRot="1" noChangeAspect="1" noChangeArrowheads="1" noTextEdit="1"/>
          </p:cNvSpPr>
          <p:nvPr>
            <p:ph type="sldImg"/>
          </p:nvPr>
        </p:nvSpPr>
        <p:spPr>
          <a:xfrm>
            <a:off x="2857500" y="385763"/>
            <a:ext cx="3429000" cy="1928812"/>
          </a:xfrm>
          <a:ln/>
        </p:spPr>
      </p:sp>
      <p:sp>
        <p:nvSpPr>
          <p:cNvPr id="90726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B3F7F87-DB40-4C94-9968-F8D10B3E5B98}" type="slidenum">
              <a:rPr lang="en-US"/>
              <a:pPr/>
              <a:t>44</a:t>
            </a:fld>
            <a:endParaRPr lang="en-US"/>
          </a:p>
        </p:txBody>
      </p:sp>
      <p:sp>
        <p:nvSpPr>
          <p:cNvPr id="908290" name="Rectangle 2"/>
          <p:cNvSpPr>
            <a:spLocks noGrp="1" noRot="1" noChangeAspect="1" noChangeArrowheads="1" noTextEdit="1"/>
          </p:cNvSpPr>
          <p:nvPr>
            <p:ph type="sldImg"/>
          </p:nvPr>
        </p:nvSpPr>
        <p:spPr>
          <a:xfrm>
            <a:off x="2857500" y="385763"/>
            <a:ext cx="3429000" cy="1928812"/>
          </a:xfrm>
          <a:ln/>
        </p:spPr>
      </p:sp>
      <p:sp>
        <p:nvSpPr>
          <p:cNvPr id="90829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BB23FE-C665-438B-BFBE-EB772F875289}" type="slidenum">
              <a:rPr lang="en-US"/>
              <a:pPr/>
              <a:t>45</a:t>
            </a:fld>
            <a:endParaRPr lang="en-US"/>
          </a:p>
        </p:txBody>
      </p:sp>
      <p:sp>
        <p:nvSpPr>
          <p:cNvPr id="909314" name="Rectangle 2"/>
          <p:cNvSpPr>
            <a:spLocks noGrp="1" noRot="1" noChangeAspect="1" noChangeArrowheads="1" noTextEdit="1"/>
          </p:cNvSpPr>
          <p:nvPr>
            <p:ph type="sldImg"/>
          </p:nvPr>
        </p:nvSpPr>
        <p:spPr>
          <a:xfrm>
            <a:off x="2857500" y="385763"/>
            <a:ext cx="3429000" cy="1928812"/>
          </a:xfrm>
          <a:ln/>
        </p:spPr>
      </p:sp>
      <p:sp>
        <p:nvSpPr>
          <p:cNvPr id="90931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D1F036-A0A8-4035-AEF0-1049DBA1246A}" type="slidenum">
              <a:rPr lang="en-US"/>
              <a:pPr/>
              <a:t>46</a:t>
            </a:fld>
            <a:endParaRPr lang="en-US"/>
          </a:p>
        </p:txBody>
      </p:sp>
      <p:sp>
        <p:nvSpPr>
          <p:cNvPr id="910338" name="Rectangle 2"/>
          <p:cNvSpPr>
            <a:spLocks noGrp="1" noRot="1" noChangeAspect="1" noChangeArrowheads="1" noTextEdit="1"/>
          </p:cNvSpPr>
          <p:nvPr>
            <p:ph type="sldImg"/>
          </p:nvPr>
        </p:nvSpPr>
        <p:spPr>
          <a:xfrm>
            <a:off x="2857500" y="385763"/>
            <a:ext cx="3429000" cy="1928812"/>
          </a:xfrm>
          <a:ln/>
        </p:spPr>
      </p:sp>
      <p:sp>
        <p:nvSpPr>
          <p:cNvPr id="9103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4CB640-56D4-4320-85E5-8082B786E302}" type="slidenum">
              <a:rPr lang="en-US"/>
              <a:pPr/>
              <a:t>47</a:t>
            </a:fld>
            <a:endParaRPr lang="en-US"/>
          </a:p>
        </p:txBody>
      </p:sp>
      <p:sp>
        <p:nvSpPr>
          <p:cNvPr id="925698" name="Rectangle 2"/>
          <p:cNvSpPr>
            <a:spLocks noGrp="1" noRot="1" noChangeAspect="1" noChangeArrowheads="1" noTextEdit="1"/>
          </p:cNvSpPr>
          <p:nvPr>
            <p:ph type="sldImg"/>
          </p:nvPr>
        </p:nvSpPr>
        <p:spPr>
          <a:ln/>
        </p:spPr>
      </p:sp>
      <p:sp>
        <p:nvSpPr>
          <p:cNvPr id="925699"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594485"/>
            <a:ext cx="7772400" cy="1080135"/>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000" b="0" i="0">
                <a:solidFill>
                  <a:srgbClr val="A6A6A6"/>
                </a:solidFill>
                <a:latin typeface="Carlito"/>
                <a:cs typeface="Carlito"/>
              </a:defRPr>
            </a:lvl1pPr>
          </a:lstStyle>
          <a:p>
            <a:pPr marL="12700">
              <a:lnSpc>
                <a:spcPts val="1045"/>
              </a:lnSpc>
            </a:pPr>
            <a:r>
              <a:rPr spc="-5" dirty="0"/>
              <a:t>Dr. Karmel A, </a:t>
            </a:r>
            <a:r>
              <a:rPr spc="-10" dirty="0"/>
              <a:t>VIT</a:t>
            </a:r>
            <a:r>
              <a:rPr spc="-35" dirty="0"/>
              <a:t> </a:t>
            </a:r>
            <a:r>
              <a:rPr spc="-5" dirty="0"/>
              <a:t>Chennai</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9814B109-AD27-446E-875D-CED775C54452}" type="datetime1">
              <a:rPr lang="en-US" smtClean="0"/>
              <a:t>10/20/2020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rgbClr val="FF8500"/>
                </a:solidFill>
                <a:latin typeface="Carlito"/>
                <a:cs typeface="Carlito"/>
              </a:defRPr>
            </a:lvl1pPr>
          </a:lstStyle>
          <a:p>
            <a:endParaRPr/>
          </a:p>
        </p:txBody>
      </p:sp>
      <p:sp>
        <p:nvSpPr>
          <p:cNvPr id="3" name="Holder 3"/>
          <p:cNvSpPr>
            <a:spLocks noGrp="1"/>
          </p:cNvSpPr>
          <p:nvPr>
            <p:ph type="body" idx="1"/>
          </p:nvPr>
        </p:nvSpPr>
        <p:spPr/>
        <p:txBody>
          <a:bodyPr lIns="0" tIns="0" rIns="0" bIns="0"/>
          <a:lstStyle>
            <a:lvl1pPr>
              <a:defRPr sz="2000" b="1" i="0">
                <a:solidFill>
                  <a:schemeClr val="bg1"/>
                </a:solidFill>
                <a:latin typeface="Carlito"/>
                <a:cs typeface="Carlito"/>
              </a:defRPr>
            </a:lvl1pPr>
          </a:lstStyle>
          <a:p>
            <a:endParaRPr/>
          </a:p>
        </p:txBody>
      </p:sp>
      <p:sp>
        <p:nvSpPr>
          <p:cNvPr id="4" name="Holder 4"/>
          <p:cNvSpPr>
            <a:spLocks noGrp="1"/>
          </p:cNvSpPr>
          <p:nvPr>
            <p:ph type="ftr" sz="quarter" idx="5"/>
          </p:nvPr>
        </p:nvSpPr>
        <p:spPr/>
        <p:txBody>
          <a:bodyPr lIns="0" tIns="0" rIns="0" bIns="0"/>
          <a:lstStyle>
            <a:lvl1pPr>
              <a:defRPr sz="1000" b="0" i="0">
                <a:solidFill>
                  <a:srgbClr val="A6A6A6"/>
                </a:solidFill>
                <a:latin typeface="Carlito"/>
                <a:cs typeface="Carlito"/>
              </a:defRPr>
            </a:lvl1pPr>
          </a:lstStyle>
          <a:p>
            <a:pPr marL="12700">
              <a:lnSpc>
                <a:spcPts val="1045"/>
              </a:lnSpc>
            </a:pPr>
            <a:r>
              <a:rPr spc="-5" dirty="0"/>
              <a:t>Dr. Karmel A, </a:t>
            </a:r>
            <a:r>
              <a:rPr spc="-10" dirty="0"/>
              <a:t>VIT</a:t>
            </a:r>
            <a:r>
              <a:rPr spc="-35" dirty="0"/>
              <a:t> </a:t>
            </a:r>
            <a:r>
              <a:rPr spc="-5" dirty="0"/>
              <a:t>Chennai</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0A520A31-EF9C-407D-8356-3FA4D2DAF70C}" type="datetime1">
              <a:rPr lang="en-US" smtClean="0"/>
              <a:t>10/20/2020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rgbClr val="FF8500"/>
                </a:solidFill>
                <a:latin typeface="Carlito"/>
                <a:cs typeface="Carlito"/>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000" b="0" i="0">
                <a:solidFill>
                  <a:srgbClr val="A6A6A6"/>
                </a:solidFill>
                <a:latin typeface="Carlito"/>
                <a:cs typeface="Carlito"/>
              </a:defRPr>
            </a:lvl1pPr>
          </a:lstStyle>
          <a:p>
            <a:pPr marL="12700">
              <a:lnSpc>
                <a:spcPts val="1045"/>
              </a:lnSpc>
            </a:pPr>
            <a:r>
              <a:rPr spc="-5" dirty="0"/>
              <a:t>Dr. Karmel A, </a:t>
            </a:r>
            <a:r>
              <a:rPr spc="-10" dirty="0"/>
              <a:t>VIT</a:t>
            </a:r>
            <a:r>
              <a:rPr spc="-35" dirty="0"/>
              <a:t> </a:t>
            </a:r>
            <a:r>
              <a:rPr spc="-5" dirty="0"/>
              <a:t>Chennai</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72A77557-7F15-4C45-8E8E-191518C21DD9}" type="datetime1">
              <a:rPr lang="en-US" smtClean="0"/>
              <a:t>10/20/2020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rgbClr val="FF8500"/>
                </a:solidFill>
                <a:latin typeface="Carlito"/>
                <a:cs typeface="Carlito"/>
              </a:defRPr>
            </a:lvl1pPr>
          </a:lstStyle>
          <a:p>
            <a:endParaRPr/>
          </a:p>
        </p:txBody>
      </p:sp>
      <p:sp>
        <p:nvSpPr>
          <p:cNvPr id="3" name="Holder 3"/>
          <p:cNvSpPr>
            <a:spLocks noGrp="1"/>
          </p:cNvSpPr>
          <p:nvPr>
            <p:ph type="ftr" sz="quarter" idx="5"/>
          </p:nvPr>
        </p:nvSpPr>
        <p:spPr/>
        <p:txBody>
          <a:bodyPr lIns="0" tIns="0" rIns="0" bIns="0"/>
          <a:lstStyle>
            <a:lvl1pPr>
              <a:defRPr sz="1000" b="0" i="0">
                <a:solidFill>
                  <a:srgbClr val="A6A6A6"/>
                </a:solidFill>
                <a:latin typeface="Carlito"/>
                <a:cs typeface="Carlito"/>
              </a:defRPr>
            </a:lvl1pPr>
          </a:lstStyle>
          <a:p>
            <a:pPr marL="12700">
              <a:lnSpc>
                <a:spcPts val="1045"/>
              </a:lnSpc>
            </a:pPr>
            <a:r>
              <a:rPr spc="-5" dirty="0"/>
              <a:t>Dr. Karmel A, </a:t>
            </a:r>
            <a:r>
              <a:rPr spc="-10" dirty="0"/>
              <a:t>VIT</a:t>
            </a:r>
            <a:r>
              <a:rPr spc="-35" dirty="0"/>
              <a:t> </a:t>
            </a:r>
            <a:r>
              <a:rPr spc="-5" dirty="0"/>
              <a:t>Chennai</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AA2B9B27-5FD6-4773-836A-6E0B38A2E828}" type="datetime1">
              <a:rPr lang="en-US" smtClean="0"/>
              <a:t>10/20/2020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000" b="0" i="0">
                <a:solidFill>
                  <a:srgbClr val="A6A6A6"/>
                </a:solidFill>
                <a:latin typeface="Carlito"/>
                <a:cs typeface="Carlito"/>
              </a:defRPr>
            </a:lvl1pPr>
          </a:lstStyle>
          <a:p>
            <a:pPr marL="12700">
              <a:lnSpc>
                <a:spcPts val="1045"/>
              </a:lnSpc>
            </a:pPr>
            <a:r>
              <a:rPr spc="-5" dirty="0"/>
              <a:t>Dr. Karmel A, </a:t>
            </a:r>
            <a:r>
              <a:rPr spc="-10" dirty="0"/>
              <a:t>VIT</a:t>
            </a:r>
            <a:r>
              <a:rPr spc="-35" dirty="0"/>
              <a:t> </a:t>
            </a:r>
            <a:r>
              <a:rPr spc="-5" dirty="0"/>
              <a:t>Chennai</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7D6E70B9-42E5-4D86-B891-AB4CBCCA0CEE}" type="datetime1">
              <a:rPr lang="en-US" smtClean="0"/>
              <a:t>10/20/2020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rgbClr val="283038"/>
          </a:solidFill>
        </p:spPr>
        <p:txBody>
          <a:bodyPr wrap="square" lIns="0" tIns="0" rIns="0" bIns="0" rtlCol="0"/>
          <a:lstStyle/>
          <a:p>
            <a:endParaRPr/>
          </a:p>
        </p:txBody>
      </p:sp>
      <p:sp>
        <p:nvSpPr>
          <p:cNvPr id="17" name="bg object 17"/>
          <p:cNvSpPr/>
          <p:nvPr/>
        </p:nvSpPr>
        <p:spPr>
          <a:xfrm>
            <a:off x="8435975" y="430276"/>
            <a:ext cx="85725" cy="428625"/>
          </a:xfrm>
          <a:custGeom>
            <a:avLst/>
            <a:gdLst/>
            <a:ahLst/>
            <a:cxnLst/>
            <a:rect l="l" t="t" r="r" b="b"/>
            <a:pathLst>
              <a:path w="85725" h="428625">
                <a:moveTo>
                  <a:pt x="85725" y="0"/>
                </a:moveTo>
                <a:lnTo>
                  <a:pt x="0" y="0"/>
                </a:lnTo>
                <a:lnTo>
                  <a:pt x="0" y="428625"/>
                </a:lnTo>
                <a:lnTo>
                  <a:pt x="85725" y="428625"/>
                </a:lnTo>
                <a:lnTo>
                  <a:pt x="85725" y="0"/>
                </a:lnTo>
                <a:close/>
              </a:path>
            </a:pathLst>
          </a:custGeom>
          <a:solidFill>
            <a:srgbClr val="FF8500"/>
          </a:solidFill>
        </p:spPr>
        <p:txBody>
          <a:bodyPr wrap="square" lIns="0" tIns="0" rIns="0" bIns="0" rtlCol="0"/>
          <a:lstStyle/>
          <a:p>
            <a:endParaRPr/>
          </a:p>
        </p:txBody>
      </p:sp>
      <p:sp>
        <p:nvSpPr>
          <p:cNvPr id="18" name="bg object 18"/>
          <p:cNvSpPr/>
          <p:nvPr/>
        </p:nvSpPr>
        <p:spPr>
          <a:xfrm>
            <a:off x="8569325" y="430276"/>
            <a:ext cx="576580" cy="428625"/>
          </a:xfrm>
          <a:custGeom>
            <a:avLst/>
            <a:gdLst/>
            <a:ahLst/>
            <a:cxnLst/>
            <a:rect l="l" t="t" r="r" b="b"/>
            <a:pathLst>
              <a:path w="576579" h="428625">
                <a:moveTo>
                  <a:pt x="576262" y="0"/>
                </a:moveTo>
                <a:lnTo>
                  <a:pt x="0" y="0"/>
                </a:lnTo>
                <a:lnTo>
                  <a:pt x="0" y="428625"/>
                </a:lnTo>
                <a:lnTo>
                  <a:pt x="576262" y="428625"/>
                </a:lnTo>
                <a:lnTo>
                  <a:pt x="576262" y="0"/>
                </a:lnTo>
                <a:close/>
              </a:path>
            </a:pathLst>
          </a:custGeom>
          <a:solidFill>
            <a:srgbClr val="FF8500"/>
          </a:solidFill>
        </p:spPr>
        <p:txBody>
          <a:bodyPr wrap="square" lIns="0" tIns="0" rIns="0" bIns="0" rtlCol="0"/>
          <a:lstStyle/>
          <a:p>
            <a:endParaRPr/>
          </a:p>
        </p:txBody>
      </p:sp>
      <p:sp>
        <p:nvSpPr>
          <p:cNvPr id="2" name="Holder 2"/>
          <p:cNvSpPr>
            <a:spLocks noGrp="1"/>
          </p:cNvSpPr>
          <p:nvPr>
            <p:ph type="title"/>
          </p:nvPr>
        </p:nvSpPr>
        <p:spPr>
          <a:xfrm>
            <a:off x="2913126" y="298526"/>
            <a:ext cx="3317747" cy="635000"/>
          </a:xfrm>
          <a:prstGeom prst="rect">
            <a:avLst/>
          </a:prstGeom>
        </p:spPr>
        <p:txBody>
          <a:bodyPr wrap="square" lIns="0" tIns="0" rIns="0" bIns="0">
            <a:spAutoFit/>
          </a:bodyPr>
          <a:lstStyle>
            <a:lvl1pPr>
              <a:defRPr sz="4000" b="1" i="0">
                <a:solidFill>
                  <a:srgbClr val="FF8500"/>
                </a:solidFill>
                <a:latin typeface="Carlito"/>
                <a:cs typeface="Carlito"/>
              </a:defRPr>
            </a:lvl1pPr>
          </a:lstStyle>
          <a:p>
            <a:endParaRPr/>
          </a:p>
        </p:txBody>
      </p:sp>
      <p:sp>
        <p:nvSpPr>
          <p:cNvPr id="3" name="Holder 3"/>
          <p:cNvSpPr>
            <a:spLocks noGrp="1"/>
          </p:cNvSpPr>
          <p:nvPr>
            <p:ph type="body" idx="1"/>
          </p:nvPr>
        </p:nvSpPr>
        <p:spPr>
          <a:xfrm>
            <a:off x="994105" y="1004163"/>
            <a:ext cx="7155789" cy="3562350"/>
          </a:xfrm>
          <a:prstGeom prst="rect">
            <a:avLst/>
          </a:prstGeom>
        </p:spPr>
        <p:txBody>
          <a:bodyPr wrap="square" lIns="0" tIns="0" rIns="0" bIns="0">
            <a:spAutoFit/>
          </a:bodyPr>
          <a:lstStyle>
            <a:lvl1pPr>
              <a:defRPr sz="2000" b="1" i="0">
                <a:solidFill>
                  <a:schemeClr val="bg1"/>
                </a:solidFill>
                <a:latin typeface="Carlito"/>
                <a:cs typeface="Carlito"/>
              </a:defRPr>
            </a:lvl1pPr>
          </a:lstStyle>
          <a:p>
            <a:endParaRPr/>
          </a:p>
        </p:txBody>
      </p:sp>
      <p:sp>
        <p:nvSpPr>
          <p:cNvPr id="4" name="Holder 4"/>
          <p:cNvSpPr>
            <a:spLocks noGrp="1"/>
          </p:cNvSpPr>
          <p:nvPr>
            <p:ph type="ftr" sz="quarter" idx="5"/>
          </p:nvPr>
        </p:nvSpPr>
        <p:spPr>
          <a:xfrm>
            <a:off x="6556629" y="4794224"/>
            <a:ext cx="1349375" cy="152400"/>
          </a:xfrm>
          <a:prstGeom prst="rect">
            <a:avLst/>
          </a:prstGeom>
        </p:spPr>
        <p:txBody>
          <a:bodyPr wrap="square" lIns="0" tIns="0" rIns="0" bIns="0">
            <a:spAutoFit/>
          </a:bodyPr>
          <a:lstStyle>
            <a:lvl1pPr>
              <a:defRPr sz="1000" b="0" i="0">
                <a:solidFill>
                  <a:srgbClr val="A6A6A6"/>
                </a:solidFill>
                <a:latin typeface="Carlito"/>
                <a:cs typeface="Carlito"/>
              </a:defRPr>
            </a:lvl1pPr>
          </a:lstStyle>
          <a:p>
            <a:pPr marL="12700">
              <a:lnSpc>
                <a:spcPts val="1045"/>
              </a:lnSpc>
            </a:pPr>
            <a:r>
              <a:rPr spc="-5" dirty="0"/>
              <a:t>Dr. Karmel A, </a:t>
            </a:r>
            <a:r>
              <a:rPr spc="-10" dirty="0"/>
              <a:t>VIT</a:t>
            </a:r>
            <a:r>
              <a:rPr spc="-35" dirty="0"/>
              <a:t> </a:t>
            </a:r>
            <a:r>
              <a:rPr spc="-5" dirty="0"/>
              <a:t>Chennai</a:t>
            </a: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01695152-84AE-41DA-92E7-E88F609959D0}" type="datetime1">
              <a:rPr lang="en-US" smtClean="0"/>
              <a:t>10/20/2020</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mailto:bob@hamburger.edu" TargetMode="External"/><Relationship Id="rId2" Type="http://schemas.openxmlformats.org/officeDocument/2006/relationships/hyperlink" Target="mailto:alice@crepes.fr"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461003" y="39623"/>
            <a:ext cx="5167884" cy="1341120"/>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3825366" y="183337"/>
            <a:ext cx="4401185" cy="757555"/>
          </a:xfrm>
          <a:prstGeom prst="rect">
            <a:avLst/>
          </a:prstGeom>
        </p:spPr>
        <p:txBody>
          <a:bodyPr vert="horz" wrap="square" lIns="0" tIns="12700" rIns="0" bIns="0" rtlCol="0">
            <a:spAutoFit/>
          </a:bodyPr>
          <a:lstStyle/>
          <a:p>
            <a:pPr marL="12700">
              <a:lnSpc>
                <a:spcPct val="100000"/>
              </a:lnSpc>
              <a:spcBef>
                <a:spcPts val="100"/>
              </a:spcBef>
            </a:pPr>
            <a:r>
              <a:rPr sz="4800" spc="-10" dirty="0"/>
              <a:t>Application</a:t>
            </a:r>
            <a:r>
              <a:rPr sz="4800" spc="-70" dirty="0"/>
              <a:t> </a:t>
            </a:r>
            <a:r>
              <a:rPr sz="4800" spc="-35" dirty="0"/>
              <a:t>Layer</a:t>
            </a:r>
            <a:endParaRPr sz="4800"/>
          </a:p>
        </p:txBody>
      </p:sp>
      <p:sp>
        <p:nvSpPr>
          <p:cNvPr id="4" name="object 4"/>
          <p:cNvSpPr txBox="1"/>
          <p:nvPr/>
        </p:nvSpPr>
        <p:spPr>
          <a:xfrm>
            <a:off x="1981201" y="2661920"/>
            <a:ext cx="6701790" cy="2068771"/>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FFFFFF"/>
                </a:solidFill>
                <a:latin typeface="Carlito"/>
                <a:cs typeface="Carlito"/>
              </a:rPr>
              <a:t>Module-VII</a:t>
            </a:r>
            <a:endParaRPr sz="2400" dirty="0">
              <a:latin typeface="Carlito"/>
              <a:cs typeface="Carlito"/>
            </a:endParaRPr>
          </a:p>
          <a:p>
            <a:pPr marL="12700">
              <a:lnSpc>
                <a:spcPct val="100000"/>
              </a:lnSpc>
            </a:pPr>
            <a:r>
              <a:rPr sz="2400" spc="-5" dirty="0">
                <a:solidFill>
                  <a:srgbClr val="FFFFFF"/>
                </a:solidFill>
                <a:latin typeface="Carlito"/>
                <a:cs typeface="Carlito"/>
              </a:rPr>
              <a:t>Domain </a:t>
            </a:r>
            <a:r>
              <a:rPr sz="2400" dirty="0">
                <a:solidFill>
                  <a:srgbClr val="FFFFFF"/>
                </a:solidFill>
                <a:latin typeface="Carlito"/>
                <a:cs typeface="Carlito"/>
              </a:rPr>
              <a:t>Name </a:t>
            </a:r>
            <a:r>
              <a:rPr sz="2400" spc="-20" dirty="0">
                <a:solidFill>
                  <a:srgbClr val="FFFFFF"/>
                </a:solidFill>
                <a:latin typeface="Carlito"/>
                <a:cs typeface="Carlito"/>
              </a:rPr>
              <a:t>System</a:t>
            </a:r>
            <a:r>
              <a:rPr sz="2400" spc="-60" dirty="0">
                <a:solidFill>
                  <a:srgbClr val="FFFFFF"/>
                </a:solidFill>
                <a:latin typeface="Carlito"/>
                <a:cs typeface="Carlito"/>
              </a:rPr>
              <a:t> </a:t>
            </a:r>
            <a:r>
              <a:rPr sz="2400" spc="-5" dirty="0">
                <a:solidFill>
                  <a:srgbClr val="FFFFFF"/>
                </a:solidFill>
                <a:latin typeface="Carlito"/>
                <a:cs typeface="Carlito"/>
              </a:rPr>
              <a:t>(DNS)</a:t>
            </a:r>
            <a:endParaRPr sz="2400" dirty="0">
              <a:latin typeface="Carlito"/>
              <a:cs typeface="Carlito"/>
            </a:endParaRPr>
          </a:p>
          <a:p>
            <a:pPr>
              <a:lnSpc>
                <a:spcPct val="100000"/>
              </a:lnSpc>
              <a:spcBef>
                <a:spcPts val="35"/>
              </a:spcBef>
            </a:pPr>
            <a:endParaRPr sz="2800" dirty="0">
              <a:latin typeface="Carlito"/>
              <a:cs typeface="Carlito"/>
            </a:endParaRPr>
          </a:p>
          <a:p>
            <a:pPr marL="3074670" marR="5080" indent="-123825" algn="r">
              <a:lnSpc>
                <a:spcPct val="120100"/>
              </a:lnSpc>
            </a:pPr>
            <a:r>
              <a:rPr sz="2400" spc="-85" dirty="0">
                <a:solidFill>
                  <a:srgbClr val="FF8500"/>
                </a:solidFill>
                <a:latin typeface="Carlito"/>
                <a:cs typeface="Carlito"/>
              </a:rPr>
              <a:t>Dr.</a:t>
            </a:r>
            <a:r>
              <a:rPr sz="2400" spc="-70" dirty="0">
                <a:solidFill>
                  <a:srgbClr val="FF8500"/>
                </a:solidFill>
                <a:latin typeface="Carlito"/>
                <a:cs typeface="Carlito"/>
              </a:rPr>
              <a:t> </a:t>
            </a:r>
            <a:r>
              <a:rPr lang="en-US" sz="2400" spc="-70" dirty="0" smtClean="0">
                <a:solidFill>
                  <a:srgbClr val="FF8500"/>
                </a:solidFill>
                <a:latin typeface="Carlito"/>
                <a:cs typeface="Carlito"/>
              </a:rPr>
              <a:t>S.L.JAYALAKSHMI</a:t>
            </a:r>
            <a:r>
              <a:rPr sz="2400" spc="5" dirty="0" smtClean="0">
                <a:solidFill>
                  <a:srgbClr val="FF8500"/>
                </a:solidFill>
                <a:latin typeface="Carlito"/>
                <a:cs typeface="Carlito"/>
              </a:rPr>
              <a:t>,</a:t>
            </a:r>
            <a:r>
              <a:rPr lang="en-US" sz="2400" spc="5" dirty="0" smtClean="0">
                <a:solidFill>
                  <a:srgbClr val="FF8500"/>
                </a:solidFill>
                <a:latin typeface="Carlito"/>
                <a:cs typeface="Carlito"/>
              </a:rPr>
              <a:t> </a:t>
            </a:r>
            <a:r>
              <a:rPr sz="2400" spc="-10" dirty="0" smtClean="0">
                <a:solidFill>
                  <a:srgbClr val="FF8500"/>
                </a:solidFill>
                <a:latin typeface="Carlito"/>
                <a:cs typeface="Carlito"/>
              </a:rPr>
              <a:t>VIT</a:t>
            </a:r>
            <a:r>
              <a:rPr sz="2400" spc="-75" dirty="0" smtClean="0">
                <a:solidFill>
                  <a:srgbClr val="FF8500"/>
                </a:solidFill>
                <a:latin typeface="Carlito"/>
                <a:cs typeface="Carlito"/>
              </a:rPr>
              <a:t> </a:t>
            </a:r>
            <a:r>
              <a:rPr sz="2400" spc="-5" dirty="0">
                <a:solidFill>
                  <a:srgbClr val="FF8500"/>
                </a:solidFill>
                <a:latin typeface="Carlito"/>
                <a:cs typeface="Carlito"/>
              </a:rPr>
              <a:t>Chennai</a:t>
            </a:r>
            <a:endParaRPr sz="24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1</a:t>
            </a:fld>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5800" y="298526"/>
            <a:ext cx="5924169" cy="635000"/>
          </a:xfrm>
          <a:prstGeom prst="rect">
            <a:avLst/>
          </a:prstGeom>
        </p:spPr>
        <p:txBody>
          <a:bodyPr vert="horz" wrap="square" lIns="0" tIns="12065" rIns="0" bIns="0" rtlCol="0">
            <a:spAutoFit/>
          </a:bodyPr>
          <a:lstStyle/>
          <a:p>
            <a:pPr marL="12700">
              <a:lnSpc>
                <a:spcPct val="100000"/>
              </a:lnSpc>
              <a:spcBef>
                <a:spcPts val="95"/>
              </a:spcBef>
            </a:pPr>
            <a:r>
              <a:rPr spc="-5" dirty="0"/>
              <a:t>DNS in the</a:t>
            </a:r>
            <a:r>
              <a:rPr spc="-45" dirty="0"/>
              <a:t> </a:t>
            </a:r>
            <a:r>
              <a:rPr spc="-20" dirty="0"/>
              <a:t>Internet</a:t>
            </a:r>
          </a:p>
        </p:txBody>
      </p:sp>
      <p:grpSp>
        <p:nvGrpSpPr>
          <p:cNvPr id="3" name="object 3"/>
          <p:cNvGrpSpPr/>
          <p:nvPr/>
        </p:nvGrpSpPr>
        <p:grpSpPr>
          <a:xfrm>
            <a:off x="943355" y="1007363"/>
            <a:ext cx="7701280" cy="3697987"/>
            <a:chOff x="943355" y="1007363"/>
            <a:chExt cx="7701280" cy="4136390"/>
          </a:xfrm>
        </p:grpSpPr>
        <p:sp>
          <p:nvSpPr>
            <p:cNvPr id="4" name="object 4"/>
            <p:cNvSpPr/>
            <p:nvPr/>
          </p:nvSpPr>
          <p:spPr>
            <a:xfrm>
              <a:off x="943355" y="3694175"/>
              <a:ext cx="7700772" cy="1449324"/>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950975" y="1007363"/>
              <a:ext cx="7685532" cy="3154680"/>
            </a:xfrm>
            <a:prstGeom prst="rect">
              <a:avLst/>
            </a:prstGeom>
            <a:blipFill>
              <a:blip r:embed="rId3" cstate="print"/>
              <a:stretch>
                <a:fillRect/>
              </a:stretch>
            </a:blipFill>
          </p:spPr>
          <p:txBody>
            <a:bodyPr wrap="square" lIns="0" tIns="0" rIns="0" bIns="0" rtlCol="0"/>
            <a:lstStyle/>
            <a:p>
              <a:endParaRPr/>
            </a:p>
          </p:txBody>
        </p:sp>
        <p:sp>
          <p:nvSpPr>
            <p:cNvPr id="6" name="object 6"/>
            <p:cNvSpPr/>
            <p:nvPr/>
          </p:nvSpPr>
          <p:spPr>
            <a:xfrm>
              <a:off x="1295399" y="1352550"/>
              <a:ext cx="6996938" cy="2464689"/>
            </a:xfrm>
            <a:prstGeom prst="rect">
              <a:avLst/>
            </a:prstGeom>
            <a:blipFill>
              <a:blip r:embed="rId4" cstate="print"/>
              <a:stretch>
                <a:fillRect/>
              </a:stretch>
            </a:blipFill>
          </p:spPr>
          <p:txBody>
            <a:bodyPr wrap="square" lIns="0" tIns="0" rIns="0" bIns="0" rtlCol="0"/>
            <a:lstStyle/>
            <a:p>
              <a:endParaRPr/>
            </a:p>
          </p:txBody>
        </p:sp>
        <p:sp>
          <p:nvSpPr>
            <p:cNvPr id="7" name="object 7"/>
            <p:cNvSpPr/>
            <p:nvPr/>
          </p:nvSpPr>
          <p:spPr>
            <a:xfrm>
              <a:off x="1250949" y="1308100"/>
              <a:ext cx="7085965" cy="2553970"/>
            </a:xfrm>
            <a:custGeom>
              <a:avLst/>
              <a:gdLst/>
              <a:ahLst/>
              <a:cxnLst/>
              <a:rect l="l" t="t" r="r" b="b"/>
              <a:pathLst>
                <a:path w="7085965" h="2553970">
                  <a:moveTo>
                    <a:pt x="454532" y="0"/>
                  </a:moveTo>
                  <a:lnTo>
                    <a:pt x="7085838" y="0"/>
                  </a:lnTo>
                  <a:lnTo>
                    <a:pt x="7085838" y="2099691"/>
                  </a:lnTo>
                  <a:lnTo>
                    <a:pt x="7083679" y="2145284"/>
                  </a:lnTo>
                  <a:lnTo>
                    <a:pt x="7076567" y="2190115"/>
                  </a:lnTo>
                  <a:lnTo>
                    <a:pt x="7065645" y="2234057"/>
                  </a:lnTo>
                  <a:lnTo>
                    <a:pt x="7050151" y="2276094"/>
                  </a:lnTo>
                  <a:lnTo>
                    <a:pt x="7030720" y="2315718"/>
                  </a:lnTo>
                  <a:lnTo>
                    <a:pt x="7007986" y="2352929"/>
                  </a:lnTo>
                  <a:lnTo>
                    <a:pt x="6982079" y="2387981"/>
                  </a:lnTo>
                  <a:lnTo>
                    <a:pt x="6952615" y="2420620"/>
                  </a:lnTo>
                  <a:lnTo>
                    <a:pt x="6920483" y="2449703"/>
                  </a:lnTo>
                  <a:lnTo>
                    <a:pt x="6885432" y="2475991"/>
                  </a:lnTo>
                  <a:lnTo>
                    <a:pt x="6847967" y="2498852"/>
                  </a:lnTo>
                  <a:lnTo>
                    <a:pt x="6807708" y="2518283"/>
                  </a:lnTo>
                  <a:lnTo>
                    <a:pt x="6765925" y="2533269"/>
                  </a:lnTo>
                  <a:lnTo>
                    <a:pt x="6722618" y="2544699"/>
                  </a:lnTo>
                  <a:lnTo>
                    <a:pt x="6677152" y="2551684"/>
                  </a:lnTo>
                  <a:lnTo>
                    <a:pt x="6631685" y="2553843"/>
                  </a:lnTo>
                  <a:lnTo>
                    <a:pt x="0" y="2553843"/>
                  </a:lnTo>
                  <a:lnTo>
                    <a:pt x="0" y="454533"/>
                  </a:lnTo>
                  <a:lnTo>
                    <a:pt x="2146" y="409066"/>
                  </a:lnTo>
                  <a:lnTo>
                    <a:pt x="9207" y="363600"/>
                  </a:lnTo>
                  <a:lnTo>
                    <a:pt x="20574" y="320166"/>
                  </a:lnTo>
                  <a:lnTo>
                    <a:pt x="35559" y="278511"/>
                  </a:lnTo>
                  <a:lnTo>
                    <a:pt x="54990" y="238251"/>
                  </a:lnTo>
                  <a:lnTo>
                    <a:pt x="77850" y="200787"/>
                  </a:lnTo>
                  <a:lnTo>
                    <a:pt x="104266" y="165608"/>
                  </a:lnTo>
                  <a:lnTo>
                    <a:pt x="133603" y="133603"/>
                  </a:lnTo>
                  <a:lnTo>
                    <a:pt x="165608" y="104266"/>
                  </a:lnTo>
                  <a:lnTo>
                    <a:pt x="200787" y="77850"/>
                  </a:lnTo>
                  <a:lnTo>
                    <a:pt x="238252" y="54990"/>
                  </a:lnTo>
                  <a:lnTo>
                    <a:pt x="278511" y="35560"/>
                  </a:lnTo>
                  <a:lnTo>
                    <a:pt x="320166" y="20574"/>
                  </a:lnTo>
                  <a:lnTo>
                    <a:pt x="363600" y="9271"/>
                  </a:lnTo>
                  <a:lnTo>
                    <a:pt x="409067" y="2159"/>
                  </a:lnTo>
                  <a:lnTo>
                    <a:pt x="454532" y="0"/>
                  </a:lnTo>
                  <a:close/>
                </a:path>
              </a:pathLst>
            </a:custGeom>
            <a:ln w="88900">
              <a:solidFill>
                <a:srgbClr val="F7C3EC"/>
              </a:solidFill>
            </a:ln>
          </p:spPr>
          <p:txBody>
            <a:bodyPr wrap="square" lIns="0" tIns="0" rIns="0" bIns="0" rtlCol="0"/>
            <a:lstStyle/>
            <a:p>
              <a:endParaRPr/>
            </a:p>
          </p:txBody>
        </p:sp>
      </p:grpSp>
      <p:sp>
        <p:nvSpPr>
          <p:cNvPr id="9" name="Slide Number Placeholder 8"/>
          <p:cNvSpPr>
            <a:spLocks noGrp="1"/>
          </p:cNvSpPr>
          <p:nvPr>
            <p:ph type="sldNum" sz="quarter" idx="7"/>
          </p:nvPr>
        </p:nvSpPr>
        <p:spPr/>
        <p:txBody>
          <a:bodyPr/>
          <a:lstStyle/>
          <a:p>
            <a:fld id="{B6F15528-21DE-4FAA-801E-634DDDAF4B2B}" type="slidenum">
              <a:rPr lang="en-US" smtClean="0"/>
              <a:t>10</a:t>
            </a:fld>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43000" y="298526"/>
            <a:ext cx="5136769" cy="635000"/>
          </a:xfrm>
          <a:prstGeom prst="rect">
            <a:avLst/>
          </a:prstGeom>
        </p:spPr>
        <p:txBody>
          <a:bodyPr vert="horz" wrap="square" lIns="0" tIns="12065" rIns="0" bIns="0" rtlCol="0">
            <a:spAutoFit/>
          </a:bodyPr>
          <a:lstStyle/>
          <a:p>
            <a:pPr marL="12700">
              <a:lnSpc>
                <a:spcPct val="100000"/>
              </a:lnSpc>
              <a:spcBef>
                <a:spcPts val="95"/>
              </a:spcBef>
            </a:pPr>
            <a:r>
              <a:rPr spc="-5" dirty="0"/>
              <a:t>Generic</a:t>
            </a:r>
            <a:r>
              <a:rPr spc="-55" dirty="0"/>
              <a:t> </a:t>
            </a:r>
            <a:r>
              <a:rPr spc="-10" dirty="0"/>
              <a:t>Domain</a:t>
            </a:r>
          </a:p>
        </p:txBody>
      </p:sp>
      <p:sp>
        <p:nvSpPr>
          <p:cNvPr id="3" name="object 3"/>
          <p:cNvSpPr/>
          <p:nvPr/>
        </p:nvSpPr>
        <p:spPr>
          <a:xfrm>
            <a:off x="1066800" y="1094231"/>
            <a:ext cx="7010400" cy="4049267"/>
          </a:xfrm>
          <a:prstGeom prst="rect">
            <a:avLst/>
          </a:prstGeom>
          <a:blipFill>
            <a:blip r:embed="rId2" cstate="print"/>
            <a:stretch>
              <a:fillRect/>
            </a:stretch>
          </a:blipFill>
        </p:spPr>
        <p:txBody>
          <a:bodyPr wrap="square" lIns="0" tIns="0" rIns="0" bIns="0" rtlCol="0"/>
          <a:lstStyle/>
          <a:p>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11</a:t>
            </a:fld>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43001" y="298526"/>
            <a:ext cx="5728714" cy="635000"/>
          </a:xfrm>
          <a:prstGeom prst="rect">
            <a:avLst/>
          </a:prstGeom>
        </p:spPr>
        <p:txBody>
          <a:bodyPr vert="horz" wrap="square" lIns="0" tIns="12065" rIns="0" bIns="0" rtlCol="0">
            <a:spAutoFit/>
          </a:bodyPr>
          <a:lstStyle/>
          <a:p>
            <a:pPr marL="12700">
              <a:lnSpc>
                <a:spcPct val="100000"/>
              </a:lnSpc>
              <a:spcBef>
                <a:spcPts val="95"/>
              </a:spcBef>
            </a:pPr>
            <a:r>
              <a:rPr spc="-10" dirty="0"/>
              <a:t>Country</a:t>
            </a:r>
            <a:r>
              <a:rPr spc="-35" dirty="0"/>
              <a:t> </a:t>
            </a:r>
            <a:r>
              <a:rPr spc="-10" dirty="0"/>
              <a:t>Domain</a:t>
            </a:r>
          </a:p>
        </p:txBody>
      </p:sp>
      <p:grpSp>
        <p:nvGrpSpPr>
          <p:cNvPr id="3" name="object 3"/>
          <p:cNvGrpSpPr/>
          <p:nvPr/>
        </p:nvGrpSpPr>
        <p:grpSpPr>
          <a:xfrm>
            <a:off x="327659" y="970788"/>
            <a:ext cx="6544309" cy="3816350"/>
            <a:chOff x="327659" y="970788"/>
            <a:chExt cx="6544309" cy="3816350"/>
          </a:xfrm>
        </p:grpSpPr>
        <p:sp>
          <p:nvSpPr>
            <p:cNvPr id="4" name="object 4"/>
            <p:cNvSpPr/>
            <p:nvPr/>
          </p:nvSpPr>
          <p:spPr>
            <a:xfrm>
              <a:off x="327659" y="3771900"/>
              <a:ext cx="6544056" cy="1014984"/>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1763268" y="970788"/>
              <a:ext cx="5032248" cy="3739896"/>
            </a:xfrm>
            <a:prstGeom prst="rect">
              <a:avLst/>
            </a:prstGeom>
            <a:blipFill>
              <a:blip r:embed="rId3" cstate="print"/>
              <a:stretch>
                <a:fillRect/>
              </a:stretch>
            </a:blipFill>
          </p:spPr>
          <p:txBody>
            <a:bodyPr wrap="square" lIns="0" tIns="0" rIns="0" bIns="0" rtlCol="0"/>
            <a:lstStyle/>
            <a:p>
              <a:endParaRPr/>
            </a:p>
          </p:txBody>
        </p:sp>
      </p:grpSp>
      <p:sp>
        <p:nvSpPr>
          <p:cNvPr id="7" name="Slide Number Placeholder 6"/>
          <p:cNvSpPr>
            <a:spLocks noGrp="1"/>
          </p:cNvSpPr>
          <p:nvPr>
            <p:ph type="sldNum" sz="quarter" idx="7"/>
          </p:nvPr>
        </p:nvSpPr>
        <p:spPr/>
        <p:txBody>
          <a:bodyPr/>
          <a:lstStyle/>
          <a:p>
            <a:fld id="{B6F15528-21DE-4FAA-801E-634DDDAF4B2B}" type="slidenum">
              <a:rPr lang="en-US" smtClean="0"/>
              <a:t>12</a:t>
            </a:fld>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02418" y="315975"/>
            <a:ext cx="4436582" cy="635000"/>
          </a:xfrm>
          <a:prstGeom prst="rect">
            <a:avLst/>
          </a:prstGeom>
        </p:spPr>
        <p:txBody>
          <a:bodyPr vert="horz" wrap="square" lIns="0" tIns="12065" rIns="0" bIns="0" rtlCol="0">
            <a:spAutoFit/>
          </a:bodyPr>
          <a:lstStyle/>
          <a:p>
            <a:pPr marL="12700">
              <a:lnSpc>
                <a:spcPct val="100000"/>
              </a:lnSpc>
              <a:spcBef>
                <a:spcPts val="95"/>
              </a:spcBef>
            </a:pPr>
            <a:r>
              <a:rPr spc="-25" dirty="0"/>
              <a:t>Inverse</a:t>
            </a:r>
            <a:r>
              <a:rPr spc="-50" dirty="0"/>
              <a:t> </a:t>
            </a:r>
            <a:r>
              <a:rPr spc="-10" dirty="0"/>
              <a:t>Domain</a:t>
            </a:r>
          </a:p>
        </p:txBody>
      </p:sp>
      <p:sp>
        <p:nvSpPr>
          <p:cNvPr id="3" name="object 3"/>
          <p:cNvSpPr/>
          <p:nvPr/>
        </p:nvSpPr>
        <p:spPr>
          <a:xfrm>
            <a:off x="2828544" y="950975"/>
            <a:ext cx="3188208" cy="4192523"/>
          </a:xfrm>
          <a:prstGeom prst="rect">
            <a:avLst/>
          </a:prstGeom>
          <a:blipFill>
            <a:blip r:embed="rId2" cstate="print"/>
            <a:stretch>
              <a:fillRect/>
            </a:stretch>
          </a:blipFill>
        </p:spPr>
        <p:txBody>
          <a:bodyPr wrap="square" lIns="0" tIns="0" rIns="0" bIns="0" rtlCol="0"/>
          <a:lstStyle/>
          <a:p>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13</a:t>
            </a:fld>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15336" y="298526"/>
            <a:ext cx="4512310" cy="635000"/>
          </a:xfrm>
          <a:prstGeom prst="rect">
            <a:avLst/>
          </a:prstGeom>
        </p:spPr>
        <p:txBody>
          <a:bodyPr vert="horz" wrap="square" lIns="0" tIns="12065" rIns="0" bIns="0" rtlCol="0">
            <a:spAutoFit/>
          </a:bodyPr>
          <a:lstStyle/>
          <a:p>
            <a:pPr marL="12700">
              <a:lnSpc>
                <a:spcPct val="100000"/>
              </a:lnSpc>
              <a:spcBef>
                <a:spcPts val="95"/>
              </a:spcBef>
            </a:pPr>
            <a:r>
              <a:rPr spc="-5" dirty="0"/>
              <a:t>DNS </a:t>
            </a:r>
            <a:r>
              <a:rPr spc="-15" dirty="0"/>
              <a:t>Message</a:t>
            </a:r>
            <a:r>
              <a:rPr spc="-35" dirty="0"/>
              <a:t> </a:t>
            </a:r>
            <a:r>
              <a:rPr spc="-20" dirty="0"/>
              <a:t>Format</a:t>
            </a:r>
          </a:p>
        </p:txBody>
      </p:sp>
      <p:sp>
        <p:nvSpPr>
          <p:cNvPr id="3" name="object 3"/>
          <p:cNvSpPr/>
          <p:nvPr/>
        </p:nvSpPr>
        <p:spPr>
          <a:xfrm>
            <a:off x="1728216" y="1456944"/>
            <a:ext cx="5960363" cy="3316224"/>
          </a:xfrm>
          <a:prstGeom prst="rect">
            <a:avLst/>
          </a:prstGeom>
          <a:blipFill>
            <a:blip r:embed="rId2" cstate="print"/>
            <a:stretch>
              <a:fillRect/>
            </a:stretch>
          </a:blipFill>
        </p:spPr>
        <p:txBody>
          <a:bodyPr wrap="square" lIns="0" tIns="0" rIns="0" bIns="0" rtlCol="0"/>
          <a:lstStyle/>
          <a:p>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14</a:t>
            </a:fld>
            <a:endParaRPr 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5800" y="298526"/>
            <a:ext cx="6141846" cy="635000"/>
          </a:xfrm>
          <a:prstGeom prst="rect">
            <a:avLst/>
          </a:prstGeom>
        </p:spPr>
        <p:txBody>
          <a:bodyPr vert="horz" wrap="square" lIns="0" tIns="12065" rIns="0" bIns="0" rtlCol="0">
            <a:spAutoFit/>
          </a:bodyPr>
          <a:lstStyle/>
          <a:p>
            <a:pPr marL="12700">
              <a:lnSpc>
                <a:spcPct val="100000"/>
              </a:lnSpc>
              <a:spcBef>
                <a:spcPts val="95"/>
              </a:spcBef>
            </a:pPr>
            <a:r>
              <a:rPr spc="-5" dirty="0"/>
              <a:t>DNS </a:t>
            </a:r>
            <a:r>
              <a:rPr spc="-15" dirty="0"/>
              <a:t>Message</a:t>
            </a:r>
            <a:r>
              <a:rPr spc="-35" dirty="0"/>
              <a:t> </a:t>
            </a:r>
            <a:r>
              <a:rPr spc="-20" dirty="0"/>
              <a:t>Format</a:t>
            </a:r>
          </a:p>
        </p:txBody>
      </p:sp>
      <p:sp>
        <p:nvSpPr>
          <p:cNvPr id="3" name="object 3"/>
          <p:cNvSpPr/>
          <p:nvPr/>
        </p:nvSpPr>
        <p:spPr>
          <a:xfrm>
            <a:off x="1074419" y="1168146"/>
            <a:ext cx="7254240" cy="3994404"/>
          </a:xfrm>
          <a:prstGeom prst="rect">
            <a:avLst/>
          </a:prstGeom>
          <a:blipFill>
            <a:blip r:embed="rId2" cstate="print"/>
            <a:stretch>
              <a:fillRect/>
            </a:stretch>
          </a:blipFill>
        </p:spPr>
        <p:txBody>
          <a:bodyPr wrap="square" lIns="0" tIns="0" rIns="0" bIns="0" rtlCol="0"/>
          <a:lstStyle/>
          <a:p>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15</a:t>
            </a:fld>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4400" y="298526"/>
            <a:ext cx="5298186" cy="635000"/>
          </a:xfrm>
          <a:prstGeom prst="rect">
            <a:avLst/>
          </a:prstGeom>
        </p:spPr>
        <p:txBody>
          <a:bodyPr vert="horz" wrap="square" lIns="0" tIns="12065" rIns="0" bIns="0" rtlCol="0">
            <a:spAutoFit/>
          </a:bodyPr>
          <a:lstStyle/>
          <a:p>
            <a:pPr marL="12700">
              <a:lnSpc>
                <a:spcPct val="100000"/>
              </a:lnSpc>
              <a:spcBef>
                <a:spcPts val="95"/>
              </a:spcBef>
            </a:pPr>
            <a:r>
              <a:rPr spc="-5" dirty="0"/>
              <a:t>DNS</a:t>
            </a:r>
            <a:r>
              <a:rPr spc="-70" dirty="0"/>
              <a:t> </a:t>
            </a:r>
            <a:r>
              <a:rPr spc="-15" dirty="0"/>
              <a:t>Resolution</a:t>
            </a:r>
          </a:p>
        </p:txBody>
      </p:sp>
      <p:sp>
        <p:nvSpPr>
          <p:cNvPr id="3" name="object 3"/>
          <p:cNvSpPr txBox="1">
            <a:spLocks noGrp="1"/>
          </p:cNvSpPr>
          <p:nvPr>
            <p:ph type="body" idx="1"/>
          </p:nvPr>
        </p:nvSpPr>
        <p:spPr>
          <a:xfrm>
            <a:off x="994105" y="1004163"/>
            <a:ext cx="7845095" cy="3600986"/>
          </a:xfrm>
          <a:prstGeom prst="rect">
            <a:avLst/>
          </a:prstGeom>
        </p:spPr>
        <p:txBody>
          <a:bodyPr vert="horz" wrap="square" lIns="0" tIns="73660" rIns="0" bIns="0" rtlCol="0">
            <a:spAutoFit/>
          </a:bodyPr>
          <a:lstStyle/>
          <a:p>
            <a:pPr marL="57150">
              <a:lnSpc>
                <a:spcPct val="100000"/>
              </a:lnSpc>
              <a:spcBef>
                <a:spcPts val="580"/>
              </a:spcBef>
            </a:pPr>
            <a:r>
              <a:rPr spc="-10" dirty="0"/>
              <a:t>Resolver</a:t>
            </a:r>
          </a:p>
          <a:p>
            <a:pPr marL="240029" indent="-182880">
              <a:lnSpc>
                <a:spcPct val="100000"/>
              </a:lnSpc>
              <a:spcBef>
                <a:spcPts val="480"/>
              </a:spcBef>
              <a:buClr>
                <a:srgbClr val="FF8500"/>
              </a:buClr>
              <a:buFont typeface="Wingdings"/>
              <a:buChar char=""/>
              <a:tabLst>
                <a:tab pos="240665" algn="l"/>
              </a:tabLst>
            </a:pPr>
            <a:r>
              <a:rPr b="0" spc="-5" dirty="0">
                <a:latin typeface="Carlito"/>
                <a:cs typeface="Carlito"/>
              </a:rPr>
              <a:t>Client-server</a:t>
            </a:r>
            <a:r>
              <a:rPr b="0" spc="30" dirty="0">
                <a:latin typeface="Carlito"/>
                <a:cs typeface="Carlito"/>
              </a:rPr>
              <a:t> </a:t>
            </a:r>
            <a:r>
              <a:rPr b="0" spc="-5" dirty="0">
                <a:latin typeface="Carlito"/>
                <a:cs typeface="Carlito"/>
              </a:rPr>
              <a:t>application</a:t>
            </a:r>
          </a:p>
          <a:p>
            <a:pPr marL="240029" marR="5080" indent="-182880">
              <a:lnSpc>
                <a:spcPct val="100000"/>
              </a:lnSpc>
              <a:spcBef>
                <a:spcPts val="480"/>
              </a:spcBef>
              <a:buClr>
                <a:srgbClr val="FF8500"/>
              </a:buClr>
              <a:buFont typeface="Wingdings"/>
              <a:buChar char=""/>
              <a:tabLst>
                <a:tab pos="240665" algn="l"/>
              </a:tabLst>
            </a:pPr>
            <a:r>
              <a:rPr b="0" spc="-10" dirty="0">
                <a:latin typeface="Carlito"/>
                <a:cs typeface="Carlito"/>
              </a:rPr>
              <a:t>Resolver </a:t>
            </a:r>
            <a:r>
              <a:rPr b="0" dirty="0">
                <a:latin typeface="Carlito"/>
                <a:cs typeface="Carlito"/>
              </a:rPr>
              <a:t>- A </a:t>
            </a:r>
            <a:r>
              <a:rPr b="0" spc="-10" dirty="0">
                <a:latin typeface="Carlito"/>
                <a:cs typeface="Carlito"/>
              </a:rPr>
              <a:t>host </a:t>
            </a:r>
            <a:r>
              <a:rPr b="0" spc="-5" dirty="0">
                <a:latin typeface="Carlito"/>
                <a:cs typeface="Carlito"/>
              </a:rPr>
              <a:t>that needs </a:t>
            </a:r>
            <a:r>
              <a:rPr b="0" spc="-15" dirty="0">
                <a:latin typeface="Carlito"/>
                <a:cs typeface="Carlito"/>
              </a:rPr>
              <a:t>to </a:t>
            </a:r>
            <a:r>
              <a:rPr b="0" dirty="0">
                <a:latin typeface="Carlito"/>
                <a:cs typeface="Carlito"/>
              </a:rPr>
              <a:t>map an </a:t>
            </a:r>
            <a:r>
              <a:rPr b="0" spc="-5" dirty="0">
                <a:latin typeface="Carlito"/>
                <a:cs typeface="Carlito"/>
              </a:rPr>
              <a:t>address </a:t>
            </a:r>
            <a:r>
              <a:rPr b="0" spc="-15" dirty="0">
                <a:latin typeface="Carlito"/>
                <a:cs typeface="Carlito"/>
              </a:rPr>
              <a:t>to </a:t>
            </a:r>
            <a:r>
              <a:rPr b="0" dirty="0">
                <a:latin typeface="Carlito"/>
                <a:cs typeface="Carlito"/>
              </a:rPr>
              <a:t>a </a:t>
            </a:r>
            <a:r>
              <a:rPr b="0" spc="-5" dirty="0">
                <a:latin typeface="Carlito"/>
                <a:cs typeface="Carlito"/>
              </a:rPr>
              <a:t>name or </a:t>
            </a:r>
            <a:r>
              <a:rPr b="0" dirty="0">
                <a:latin typeface="Carlito"/>
                <a:cs typeface="Carlito"/>
              </a:rPr>
              <a:t>a  </a:t>
            </a:r>
            <a:r>
              <a:rPr b="0" spc="-5" dirty="0">
                <a:latin typeface="Carlito"/>
                <a:cs typeface="Carlito"/>
              </a:rPr>
              <a:t>name </a:t>
            </a:r>
            <a:r>
              <a:rPr b="0" spc="-15" dirty="0">
                <a:latin typeface="Carlito"/>
                <a:cs typeface="Carlito"/>
              </a:rPr>
              <a:t>to </a:t>
            </a:r>
            <a:r>
              <a:rPr b="0" dirty="0">
                <a:latin typeface="Carlito"/>
                <a:cs typeface="Carlito"/>
              </a:rPr>
              <a:t>an </a:t>
            </a:r>
            <a:r>
              <a:rPr b="0" spc="-5" dirty="0">
                <a:latin typeface="Carlito"/>
                <a:cs typeface="Carlito"/>
              </a:rPr>
              <a:t>address calls </a:t>
            </a:r>
            <a:r>
              <a:rPr b="0" dirty="0">
                <a:latin typeface="Carlito"/>
                <a:cs typeface="Carlito"/>
              </a:rPr>
              <a:t>a </a:t>
            </a:r>
            <a:r>
              <a:rPr b="0" spc="-5" dirty="0">
                <a:latin typeface="Carlito"/>
                <a:cs typeface="Carlito"/>
              </a:rPr>
              <a:t>DNS</a:t>
            </a:r>
            <a:r>
              <a:rPr b="0" spc="10" dirty="0">
                <a:latin typeface="Carlito"/>
                <a:cs typeface="Carlito"/>
              </a:rPr>
              <a:t> </a:t>
            </a:r>
            <a:r>
              <a:rPr b="0" spc="-5" dirty="0">
                <a:latin typeface="Carlito"/>
                <a:cs typeface="Carlito"/>
              </a:rPr>
              <a:t>client</a:t>
            </a:r>
          </a:p>
          <a:p>
            <a:pPr marL="240029" indent="-182880">
              <a:lnSpc>
                <a:spcPct val="100000"/>
              </a:lnSpc>
              <a:spcBef>
                <a:spcPts val="480"/>
              </a:spcBef>
              <a:buClr>
                <a:srgbClr val="FF8500"/>
              </a:buClr>
              <a:buFont typeface="Wingdings"/>
              <a:buChar char=""/>
              <a:tabLst>
                <a:tab pos="240665" algn="l"/>
              </a:tabLst>
            </a:pPr>
            <a:r>
              <a:rPr b="0" spc="-5" dirty="0">
                <a:latin typeface="Carlito"/>
                <a:cs typeface="Carlito"/>
              </a:rPr>
              <a:t>It </a:t>
            </a:r>
            <a:r>
              <a:rPr b="0" dirty="0">
                <a:latin typeface="Carlito"/>
                <a:cs typeface="Carlito"/>
              </a:rPr>
              <a:t>accesses the </a:t>
            </a:r>
            <a:r>
              <a:rPr b="0" spc="-5" dirty="0">
                <a:latin typeface="Carlito"/>
                <a:cs typeface="Carlito"/>
              </a:rPr>
              <a:t>closest DNS server with </a:t>
            </a:r>
            <a:r>
              <a:rPr b="0" dirty="0">
                <a:latin typeface="Carlito"/>
                <a:cs typeface="Carlito"/>
              </a:rPr>
              <a:t>a mapping</a:t>
            </a:r>
            <a:r>
              <a:rPr b="0" spc="45" dirty="0">
                <a:latin typeface="Carlito"/>
                <a:cs typeface="Carlito"/>
              </a:rPr>
              <a:t> </a:t>
            </a:r>
            <a:r>
              <a:rPr b="0" spc="-10" dirty="0">
                <a:latin typeface="Carlito"/>
                <a:cs typeface="Carlito"/>
              </a:rPr>
              <a:t>request.</a:t>
            </a:r>
          </a:p>
          <a:p>
            <a:pPr marL="240029" indent="-182880">
              <a:lnSpc>
                <a:spcPct val="100000"/>
              </a:lnSpc>
              <a:spcBef>
                <a:spcPts val="480"/>
              </a:spcBef>
              <a:buClr>
                <a:srgbClr val="FF8500"/>
              </a:buClr>
              <a:buFont typeface="Wingdings"/>
              <a:buChar char=""/>
              <a:tabLst>
                <a:tab pos="240665" algn="l"/>
              </a:tabLst>
            </a:pPr>
            <a:r>
              <a:rPr b="0" spc="-5" dirty="0">
                <a:latin typeface="Carlito"/>
                <a:cs typeface="Carlito"/>
              </a:rPr>
              <a:t>If </a:t>
            </a:r>
            <a:r>
              <a:rPr b="0" dirty="0">
                <a:latin typeface="Carlito"/>
                <a:cs typeface="Carlito"/>
              </a:rPr>
              <a:t>the </a:t>
            </a:r>
            <a:r>
              <a:rPr b="0" spc="-5" dirty="0">
                <a:latin typeface="Carlito"/>
                <a:cs typeface="Carlito"/>
              </a:rPr>
              <a:t>server has </a:t>
            </a:r>
            <a:r>
              <a:rPr b="0" dirty="0">
                <a:latin typeface="Carlito"/>
                <a:cs typeface="Carlito"/>
              </a:rPr>
              <a:t>the </a:t>
            </a:r>
            <a:r>
              <a:rPr b="0" spc="-10" dirty="0">
                <a:latin typeface="Carlito"/>
                <a:cs typeface="Carlito"/>
              </a:rPr>
              <a:t>information, </a:t>
            </a:r>
            <a:r>
              <a:rPr b="0" spc="-5" dirty="0">
                <a:latin typeface="Carlito"/>
                <a:cs typeface="Carlito"/>
              </a:rPr>
              <a:t>it </a:t>
            </a:r>
            <a:r>
              <a:rPr b="0" spc="-10" dirty="0">
                <a:latin typeface="Carlito"/>
                <a:cs typeface="Carlito"/>
              </a:rPr>
              <a:t>satisfies </a:t>
            </a:r>
            <a:r>
              <a:rPr b="0" dirty="0">
                <a:latin typeface="Carlito"/>
                <a:cs typeface="Carlito"/>
              </a:rPr>
              <a:t>the</a:t>
            </a:r>
            <a:r>
              <a:rPr b="0" spc="100" dirty="0">
                <a:latin typeface="Carlito"/>
                <a:cs typeface="Carlito"/>
              </a:rPr>
              <a:t> </a:t>
            </a:r>
            <a:r>
              <a:rPr b="0" spc="-10" dirty="0">
                <a:latin typeface="Carlito"/>
                <a:cs typeface="Carlito"/>
              </a:rPr>
              <a:t>resolver</a:t>
            </a:r>
          </a:p>
          <a:p>
            <a:pPr marL="240029" indent="-182880">
              <a:lnSpc>
                <a:spcPct val="100000"/>
              </a:lnSpc>
              <a:spcBef>
                <a:spcPts val="480"/>
              </a:spcBef>
              <a:buClr>
                <a:srgbClr val="FF8500"/>
              </a:buClr>
              <a:buFont typeface="Wingdings"/>
              <a:buChar char=""/>
              <a:tabLst>
                <a:tab pos="240665" algn="l"/>
              </a:tabLst>
            </a:pPr>
            <a:r>
              <a:rPr b="0" spc="-5" dirty="0">
                <a:latin typeface="Carlito"/>
                <a:cs typeface="Carlito"/>
              </a:rPr>
              <a:t>Otherwise, it </a:t>
            </a:r>
            <a:r>
              <a:rPr b="0" dirty="0">
                <a:latin typeface="Carlito"/>
                <a:cs typeface="Carlito"/>
              </a:rPr>
              <a:t>either </a:t>
            </a:r>
            <a:r>
              <a:rPr b="0" spc="-20" dirty="0">
                <a:latin typeface="Carlito"/>
                <a:cs typeface="Carlito"/>
              </a:rPr>
              <a:t>refers </a:t>
            </a:r>
            <a:r>
              <a:rPr b="0" dirty="0">
                <a:latin typeface="Carlito"/>
                <a:cs typeface="Carlito"/>
              </a:rPr>
              <a:t>the </a:t>
            </a:r>
            <a:r>
              <a:rPr b="0" spc="-10" dirty="0">
                <a:latin typeface="Carlito"/>
                <a:cs typeface="Carlito"/>
              </a:rPr>
              <a:t>resolver to </a:t>
            </a:r>
            <a:r>
              <a:rPr b="0" spc="-5" dirty="0">
                <a:latin typeface="Carlito"/>
                <a:cs typeface="Carlito"/>
              </a:rPr>
              <a:t>other </a:t>
            </a:r>
            <a:r>
              <a:rPr b="0" spc="-10" dirty="0">
                <a:latin typeface="Carlito"/>
                <a:cs typeface="Carlito"/>
              </a:rPr>
              <a:t>servers </a:t>
            </a:r>
            <a:r>
              <a:rPr b="0" dirty="0">
                <a:latin typeface="Carlito"/>
                <a:cs typeface="Carlito"/>
              </a:rPr>
              <a:t>or</a:t>
            </a:r>
            <a:r>
              <a:rPr b="0" spc="-125" dirty="0">
                <a:latin typeface="Carlito"/>
                <a:cs typeface="Carlito"/>
              </a:rPr>
              <a:t> </a:t>
            </a:r>
            <a:r>
              <a:rPr b="0" spc="-10" dirty="0">
                <a:latin typeface="Carlito"/>
                <a:cs typeface="Carlito"/>
              </a:rPr>
              <a:t>asks</a:t>
            </a:r>
          </a:p>
          <a:p>
            <a:pPr marL="240029">
              <a:lnSpc>
                <a:spcPct val="100000"/>
              </a:lnSpc>
            </a:pPr>
            <a:r>
              <a:rPr b="0" spc="-5" dirty="0">
                <a:latin typeface="Carlito"/>
                <a:cs typeface="Carlito"/>
              </a:rPr>
              <a:t>other </a:t>
            </a:r>
            <a:r>
              <a:rPr b="0" spc="-10" dirty="0">
                <a:latin typeface="Carlito"/>
                <a:cs typeface="Carlito"/>
              </a:rPr>
              <a:t>servers </a:t>
            </a:r>
            <a:r>
              <a:rPr b="0" spc="-15" dirty="0">
                <a:latin typeface="Carlito"/>
                <a:cs typeface="Carlito"/>
              </a:rPr>
              <a:t>to </a:t>
            </a:r>
            <a:r>
              <a:rPr b="0" spc="-10" dirty="0">
                <a:latin typeface="Carlito"/>
                <a:cs typeface="Carlito"/>
              </a:rPr>
              <a:t>provide </a:t>
            </a:r>
            <a:r>
              <a:rPr b="0" dirty="0">
                <a:latin typeface="Carlito"/>
                <a:cs typeface="Carlito"/>
              </a:rPr>
              <a:t>the</a:t>
            </a:r>
            <a:r>
              <a:rPr b="0" spc="70" dirty="0">
                <a:latin typeface="Carlito"/>
                <a:cs typeface="Carlito"/>
              </a:rPr>
              <a:t> </a:t>
            </a:r>
            <a:r>
              <a:rPr b="0" spc="-10" dirty="0">
                <a:latin typeface="Carlito"/>
                <a:cs typeface="Carlito"/>
              </a:rPr>
              <a:t>information.</a:t>
            </a:r>
          </a:p>
          <a:p>
            <a:pPr marL="240029" indent="-182880">
              <a:lnSpc>
                <a:spcPct val="100000"/>
              </a:lnSpc>
              <a:spcBef>
                <a:spcPts val="480"/>
              </a:spcBef>
              <a:buClr>
                <a:srgbClr val="FF8500"/>
              </a:buClr>
              <a:buFont typeface="Wingdings"/>
              <a:buChar char=""/>
              <a:tabLst>
                <a:tab pos="240665" algn="l"/>
              </a:tabLst>
            </a:pPr>
            <a:r>
              <a:rPr b="0" spc="-5" dirty="0">
                <a:latin typeface="Carlito"/>
                <a:cs typeface="Carlito"/>
              </a:rPr>
              <a:t>It </a:t>
            </a:r>
            <a:r>
              <a:rPr b="0" spc="-10" dirty="0">
                <a:latin typeface="Carlito"/>
                <a:cs typeface="Carlito"/>
              </a:rPr>
              <a:t>interprets </a:t>
            </a:r>
            <a:r>
              <a:rPr b="0" dirty="0">
                <a:latin typeface="Carlito"/>
                <a:cs typeface="Carlito"/>
              </a:rPr>
              <a:t>the </a:t>
            </a:r>
            <a:r>
              <a:rPr b="0" spc="-5" dirty="0">
                <a:latin typeface="Carlito"/>
                <a:cs typeface="Carlito"/>
              </a:rPr>
              <a:t>response </a:t>
            </a:r>
            <a:r>
              <a:rPr b="0" spc="-15" dirty="0">
                <a:latin typeface="Carlito"/>
                <a:cs typeface="Carlito"/>
              </a:rPr>
              <a:t>to </a:t>
            </a:r>
            <a:r>
              <a:rPr b="0" spc="-5" dirty="0">
                <a:latin typeface="Carlito"/>
                <a:cs typeface="Carlito"/>
              </a:rPr>
              <a:t>see if it is </a:t>
            </a:r>
            <a:r>
              <a:rPr b="0" dirty="0">
                <a:latin typeface="Carlito"/>
                <a:cs typeface="Carlito"/>
              </a:rPr>
              <a:t>a </a:t>
            </a:r>
            <a:r>
              <a:rPr b="0" spc="-10" dirty="0">
                <a:latin typeface="Carlito"/>
                <a:cs typeface="Carlito"/>
              </a:rPr>
              <a:t>real </a:t>
            </a:r>
            <a:r>
              <a:rPr b="0" spc="-5" dirty="0">
                <a:latin typeface="Carlito"/>
                <a:cs typeface="Carlito"/>
              </a:rPr>
              <a:t>resolution or </a:t>
            </a:r>
            <a:r>
              <a:rPr b="0" dirty="0">
                <a:latin typeface="Carlito"/>
                <a:cs typeface="Carlito"/>
              </a:rPr>
              <a:t>an</a:t>
            </a:r>
            <a:r>
              <a:rPr b="0" spc="120" dirty="0">
                <a:latin typeface="Carlito"/>
                <a:cs typeface="Carlito"/>
              </a:rPr>
              <a:t> </a:t>
            </a:r>
            <a:r>
              <a:rPr b="0" spc="-10" dirty="0">
                <a:latin typeface="Carlito"/>
                <a:cs typeface="Carlito"/>
              </a:rPr>
              <a:t>error</a:t>
            </a:r>
          </a:p>
          <a:p>
            <a:pPr marL="240029" indent="-182880">
              <a:lnSpc>
                <a:spcPct val="100000"/>
              </a:lnSpc>
              <a:spcBef>
                <a:spcPts val="484"/>
              </a:spcBef>
              <a:buClr>
                <a:srgbClr val="FF8500"/>
              </a:buClr>
              <a:buFont typeface="Wingdings"/>
              <a:buChar char=""/>
              <a:tabLst>
                <a:tab pos="240665" algn="l"/>
              </a:tabLst>
            </a:pPr>
            <a:r>
              <a:rPr b="0" spc="-5" dirty="0">
                <a:latin typeface="Carlito"/>
                <a:cs typeface="Carlito"/>
              </a:rPr>
              <a:t>Finally </a:t>
            </a:r>
            <a:r>
              <a:rPr b="0" spc="-15" dirty="0">
                <a:latin typeface="Carlito"/>
                <a:cs typeface="Carlito"/>
              </a:rPr>
              <a:t>delivers </a:t>
            </a:r>
            <a:r>
              <a:rPr b="0" dirty="0">
                <a:latin typeface="Carlito"/>
                <a:cs typeface="Carlito"/>
              </a:rPr>
              <a:t>the </a:t>
            </a:r>
            <a:r>
              <a:rPr b="0" spc="-10" dirty="0">
                <a:latin typeface="Carlito"/>
                <a:cs typeface="Carlito"/>
              </a:rPr>
              <a:t>result to </a:t>
            </a:r>
            <a:r>
              <a:rPr b="0" dirty="0">
                <a:latin typeface="Carlito"/>
                <a:cs typeface="Carlito"/>
              </a:rPr>
              <a:t>the </a:t>
            </a:r>
            <a:r>
              <a:rPr b="0" spc="-10" dirty="0">
                <a:latin typeface="Carlito"/>
                <a:cs typeface="Carlito"/>
              </a:rPr>
              <a:t>process </a:t>
            </a:r>
            <a:r>
              <a:rPr b="0" spc="-5" dirty="0">
                <a:latin typeface="Carlito"/>
                <a:cs typeface="Carlito"/>
              </a:rPr>
              <a:t>that </a:t>
            </a:r>
            <a:r>
              <a:rPr b="0" spc="-10" dirty="0">
                <a:latin typeface="Carlito"/>
                <a:cs typeface="Carlito"/>
              </a:rPr>
              <a:t>requested</a:t>
            </a:r>
            <a:r>
              <a:rPr b="0" spc="110" dirty="0">
                <a:latin typeface="Carlito"/>
                <a:cs typeface="Carlito"/>
              </a:rPr>
              <a:t> </a:t>
            </a:r>
            <a:r>
              <a:rPr b="0" spc="-5" dirty="0">
                <a:latin typeface="Carlito"/>
                <a:cs typeface="Carlito"/>
              </a:rPr>
              <a:t>it</a:t>
            </a:r>
          </a:p>
        </p:txBody>
      </p:sp>
      <p:sp>
        <p:nvSpPr>
          <p:cNvPr id="5" name="Slide Number Placeholder 4"/>
          <p:cNvSpPr>
            <a:spLocks noGrp="1"/>
          </p:cNvSpPr>
          <p:nvPr>
            <p:ph type="sldNum" sz="quarter" idx="7"/>
          </p:nvPr>
        </p:nvSpPr>
        <p:spPr/>
        <p:txBody>
          <a:bodyPr/>
          <a:lstStyle/>
          <a:p>
            <a:fld id="{B6F15528-21DE-4FAA-801E-634DDDAF4B2B}" type="slidenum">
              <a:rPr lang="en-US" smtClean="0"/>
              <a:t>16</a:t>
            </a:fld>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4400" y="133350"/>
            <a:ext cx="5562600" cy="635000"/>
          </a:xfrm>
          <a:prstGeom prst="rect">
            <a:avLst/>
          </a:prstGeom>
        </p:spPr>
        <p:txBody>
          <a:bodyPr vert="horz" wrap="square" lIns="0" tIns="12065" rIns="0" bIns="0" rtlCol="0">
            <a:spAutoFit/>
          </a:bodyPr>
          <a:lstStyle/>
          <a:p>
            <a:pPr marL="12700">
              <a:lnSpc>
                <a:spcPct val="100000"/>
              </a:lnSpc>
              <a:spcBef>
                <a:spcPts val="95"/>
              </a:spcBef>
            </a:pPr>
            <a:r>
              <a:rPr spc="-30" dirty="0"/>
              <a:t>Iterative</a:t>
            </a:r>
            <a:r>
              <a:rPr spc="-40" dirty="0"/>
              <a:t> </a:t>
            </a:r>
            <a:r>
              <a:rPr spc="-20" dirty="0"/>
              <a:t>Resolver</a:t>
            </a:r>
          </a:p>
        </p:txBody>
      </p:sp>
      <p:sp>
        <p:nvSpPr>
          <p:cNvPr id="3" name="object 3"/>
          <p:cNvSpPr/>
          <p:nvPr/>
        </p:nvSpPr>
        <p:spPr>
          <a:xfrm>
            <a:off x="533400" y="920495"/>
            <a:ext cx="7619999" cy="4223003"/>
          </a:xfrm>
          <a:prstGeom prst="rect">
            <a:avLst/>
          </a:prstGeom>
          <a:blipFill>
            <a:blip r:embed="rId2" cstate="print"/>
            <a:stretch>
              <a:fillRect/>
            </a:stretch>
          </a:blipFill>
        </p:spPr>
        <p:txBody>
          <a:bodyPr wrap="square" lIns="0" tIns="0" rIns="0" bIns="0" rtlCol="0"/>
          <a:lstStyle/>
          <a:p>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17</a:t>
            </a:fld>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298526"/>
            <a:ext cx="6091554" cy="635000"/>
          </a:xfrm>
          <a:prstGeom prst="rect">
            <a:avLst/>
          </a:prstGeom>
        </p:spPr>
        <p:txBody>
          <a:bodyPr vert="horz" wrap="square" lIns="0" tIns="12065" rIns="0" bIns="0" rtlCol="0">
            <a:spAutoFit/>
          </a:bodyPr>
          <a:lstStyle/>
          <a:p>
            <a:pPr marL="12700">
              <a:lnSpc>
                <a:spcPct val="100000"/>
              </a:lnSpc>
              <a:spcBef>
                <a:spcPts val="95"/>
              </a:spcBef>
            </a:pPr>
            <a:r>
              <a:rPr spc="-20" dirty="0"/>
              <a:t>Recursive</a:t>
            </a:r>
            <a:r>
              <a:rPr spc="-65" dirty="0"/>
              <a:t> </a:t>
            </a:r>
            <a:r>
              <a:rPr spc="-20" dirty="0"/>
              <a:t>Resolver</a:t>
            </a:r>
          </a:p>
        </p:txBody>
      </p:sp>
      <p:sp>
        <p:nvSpPr>
          <p:cNvPr id="3" name="object 3"/>
          <p:cNvSpPr/>
          <p:nvPr/>
        </p:nvSpPr>
        <p:spPr>
          <a:xfrm>
            <a:off x="1447800" y="1078991"/>
            <a:ext cx="6885432" cy="4064507"/>
          </a:xfrm>
          <a:prstGeom prst="rect">
            <a:avLst/>
          </a:prstGeom>
          <a:blipFill>
            <a:blip r:embed="rId2" cstate="print"/>
            <a:stretch>
              <a:fillRect/>
            </a:stretch>
          </a:blipFill>
        </p:spPr>
        <p:txBody>
          <a:bodyPr wrap="square" lIns="0" tIns="0" rIns="0" bIns="0" rtlCol="0"/>
          <a:lstStyle/>
          <a:p>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18</a:t>
            </a:fld>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3400" y="0"/>
            <a:ext cx="6912737" cy="635000"/>
          </a:xfrm>
          <a:prstGeom prst="rect">
            <a:avLst/>
          </a:prstGeom>
        </p:spPr>
        <p:txBody>
          <a:bodyPr vert="horz" wrap="square" lIns="0" tIns="12065" rIns="0" bIns="0" rtlCol="0">
            <a:spAutoFit/>
          </a:bodyPr>
          <a:lstStyle/>
          <a:p>
            <a:pPr marL="12700">
              <a:lnSpc>
                <a:spcPct val="100000"/>
              </a:lnSpc>
              <a:spcBef>
                <a:spcPts val="95"/>
              </a:spcBef>
            </a:pPr>
            <a:r>
              <a:rPr spc="-5" dirty="0"/>
              <a:t>File </a:t>
            </a:r>
            <a:r>
              <a:rPr spc="-55" dirty="0"/>
              <a:t>Transfer </a:t>
            </a:r>
            <a:r>
              <a:rPr spc="-20" dirty="0"/>
              <a:t>Protocol</a:t>
            </a:r>
            <a:r>
              <a:rPr spc="60" dirty="0"/>
              <a:t> </a:t>
            </a:r>
            <a:r>
              <a:rPr spc="-5" dirty="0"/>
              <a:t>(FTP)</a:t>
            </a:r>
          </a:p>
        </p:txBody>
      </p:sp>
      <p:grpSp>
        <p:nvGrpSpPr>
          <p:cNvPr id="3" name="object 3"/>
          <p:cNvGrpSpPr/>
          <p:nvPr/>
        </p:nvGrpSpPr>
        <p:grpSpPr>
          <a:xfrm>
            <a:off x="3062287" y="887412"/>
            <a:ext cx="3729354" cy="2116455"/>
            <a:chOff x="3062287" y="887412"/>
            <a:chExt cx="3729354" cy="2116455"/>
          </a:xfrm>
        </p:grpSpPr>
        <p:sp>
          <p:nvSpPr>
            <p:cNvPr id="4" name="object 4"/>
            <p:cNvSpPr/>
            <p:nvPr/>
          </p:nvSpPr>
          <p:spPr>
            <a:xfrm>
              <a:off x="3995674" y="1627505"/>
              <a:ext cx="2209800" cy="94615"/>
            </a:xfrm>
            <a:custGeom>
              <a:avLst/>
              <a:gdLst/>
              <a:ahLst/>
              <a:cxnLst/>
              <a:rect l="l" t="t" r="r" b="b"/>
              <a:pathLst>
                <a:path w="2209800" h="94614">
                  <a:moveTo>
                    <a:pt x="2124329" y="8890"/>
                  </a:moveTo>
                  <a:lnTo>
                    <a:pt x="2124202" y="37403"/>
                  </a:lnTo>
                  <a:lnTo>
                    <a:pt x="2138426" y="37465"/>
                  </a:lnTo>
                  <a:lnTo>
                    <a:pt x="2138426" y="66040"/>
                  </a:lnTo>
                  <a:lnTo>
                    <a:pt x="2124075" y="66040"/>
                  </a:lnTo>
                  <a:lnTo>
                    <a:pt x="2123948" y="94615"/>
                  </a:lnTo>
                  <a:lnTo>
                    <a:pt x="2181609" y="66040"/>
                  </a:lnTo>
                  <a:lnTo>
                    <a:pt x="2138426" y="66040"/>
                  </a:lnTo>
                  <a:lnTo>
                    <a:pt x="2181734" y="65978"/>
                  </a:lnTo>
                  <a:lnTo>
                    <a:pt x="2209800" y="52070"/>
                  </a:lnTo>
                  <a:lnTo>
                    <a:pt x="2124329" y="8890"/>
                  </a:lnTo>
                  <a:close/>
                </a:path>
                <a:path w="2209800" h="94614">
                  <a:moveTo>
                    <a:pt x="85978" y="0"/>
                  </a:moveTo>
                  <a:lnTo>
                    <a:pt x="0" y="42545"/>
                  </a:lnTo>
                  <a:lnTo>
                    <a:pt x="85598" y="85725"/>
                  </a:lnTo>
                  <a:lnTo>
                    <a:pt x="85724" y="57211"/>
                  </a:lnTo>
                  <a:lnTo>
                    <a:pt x="71374" y="57150"/>
                  </a:lnTo>
                  <a:lnTo>
                    <a:pt x="71500" y="28575"/>
                  </a:lnTo>
                  <a:lnTo>
                    <a:pt x="85851" y="28575"/>
                  </a:lnTo>
                  <a:lnTo>
                    <a:pt x="85978" y="0"/>
                  </a:lnTo>
                  <a:close/>
                </a:path>
                <a:path w="2209800" h="94614">
                  <a:moveTo>
                    <a:pt x="2124202" y="37403"/>
                  </a:moveTo>
                  <a:lnTo>
                    <a:pt x="2124075" y="65978"/>
                  </a:lnTo>
                  <a:lnTo>
                    <a:pt x="2138426" y="66040"/>
                  </a:lnTo>
                  <a:lnTo>
                    <a:pt x="2138426" y="37465"/>
                  </a:lnTo>
                  <a:lnTo>
                    <a:pt x="2124202" y="37403"/>
                  </a:lnTo>
                  <a:close/>
                </a:path>
                <a:path w="2209800" h="94614">
                  <a:moveTo>
                    <a:pt x="85851" y="28636"/>
                  </a:moveTo>
                  <a:lnTo>
                    <a:pt x="85724" y="57211"/>
                  </a:lnTo>
                  <a:lnTo>
                    <a:pt x="2124075" y="65978"/>
                  </a:lnTo>
                  <a:lnTo>
                    <a:pt x="2124202" y="37403"/>
                  </a:lnTo>
                  <a:lnTo>
                    <a:pt x="85851" y="28636"/>
                  </a:lnTo>
                  <a:close/>
                </a:path>
                <a:path w="2209800" h="94614">
                  <a:moveTo>
                    <a:pt x="71500" y="28575"/>
                  </a:moveTo>
                  <a:lnTo>
                    <a:pt x="71374" y="57150"/>
                  </a:lnTo>
                  <a:lnTo>
                    <a:pt x="85724" y="57211"/>
                  </a:lnTo>
                  <a:lnTo>
                    <a:pt x="85851" y="28636"/>
                  </a:lnTo>
                  <a:lnTo>
                    <a:pt x="71500" y="28575"/>
                  </a:lnTo>
                  <a:close/>
                </a:path>
                <a:path w="2209800" h="94614">
                  <a:moveTo>
                    <a:pt x="85851" y="28575"/>
                  </a:moveTo>
                  <a:lnTo>
                    <a:pt x="71500" y="28575"/>
                  </a:lnTo>
                  <a:lnTo>
                    <a:pt x="85851" y="28636"/>
                  </a:lnTo>
                  <a:close/>
                </a:path>
              </a:pathLst>
            </a:custGeom>
            <a:solidFill>
              <a:srgbClr val="FF0000"/>
            </a:solidFill>
          </p:spPr>
          <p:txBody>
            <a:bodyPr wrap="square" lIns="0" tIns="0" rIns="0" bIns="0" rtlCol="0"/>
            <a:lstStyle/>
            <a:p>
              <a:endParaRPr/>
            </a:p>
          </p:txBody>
        </p:sp>
        <p:sp>
          <p:nvSpPr>
            <p:cNvPr id="5" name="object 5"/>
            <p:cNvSpPr/>
            <p:nvPr/>
          </p:nvSpPr>
          <p:spPr>
            <a:xfrm>
              <a:off x="6407150" y="898245"/>
              <a:ext cx="355600" cy="927735"/>
            </a:xfrm>
            <a:custGeom>
              <a:avLst/>
              <a:gdLst/>
              <a:ahLst/>
              <a:cxnLst/>
              <a:rect l="l" t="t" r="r" b="b"/>
              <a:pathLst>
                <a:path w="355600" h="927735">
                  <a:moveTo>
                    <a:pt x="343789" y="0"/>
                  </a:moveTo>
                  <a:lnTo>
                    <a:pt x="180213" y="0"/>
                  </a:lnTo>
                  <a:lnTo>
                    <a:pt x="180213" y="203708"/>
                  </a:lnTo>
                  <a:lnTo>
                    <a:pt x="2413" y="203708"/>
                  </a:lnTo>
                  <a:lnTo>
                    <a:pt x="2413" y="447954"/>
                  </a:lnTo>
                  <a:lnTo>
                    <a:pt x="180213" y="447954"/>
                  </a:lnTo>
                  <a:lnTo>
                    <a:pt x="227622" y="447954"/>
                  </a:lnTo>
                  <a:lnTo>
                    <a:pt x="343789" y="447954"/>
                  </a:lnTo>
                  <a:lnTo>
                    <a:pt x="343789" y="0"/>
                  </a:lnTo>
                  <a:close/>
                </a:path>
                <a:path w="355600" h="927735">
                  <a:moveTo>
                    <a:pt x="355600" y="711479"/>
                  </a:moveTo>
                  <a:lnTo>
                    <a:pt x="175641" y="711479"/>
                  </a:lnTo>
                  <a:lnTo>
                    <a:pt x="0" y="927379"/>
                  </a:lnTo>
                  <a:lnTo>
                    <a:pt x="179946" y="927379"/>
                  </a:lnTo>
                  <a:lnTo>
                    <a:pt x="355600" y="711479"/>
                  </a:lnTo>
                  <a:close/>
                </a:path>
              </a:pathLst>
            </a:custGeom>
            <a:solidFill>
              <a:srgbClr val="33CCCC"/>
            </a:solidFill>
          </p:spPr>
          <p:txBody>
            <a:bodyPr wrap="square" lIns="0" tIns="0" rIns="0" bIns="0" rtlCol="0"/>
            <a:lstStyle/>
            <a:p>
              <a:endParaRPr/>
            </a:p>
          </p:txBody>
        </p:sp>
        <p:sp>
          <p:nvSpPr>
            <p:cNvPr id="6" name="object 6"/>
            <p:cNvSpPr/>
            <p:nvPr/>
          </p:nvSpPr>
          <p:spPr>
            <a:xfrm>
              <a:off x="6409563" y="1101953"/>
              <a:ext cx="225425" cy="718185"/>
            </a:xfrm>
            <a:custGeom>
              <a:avLst/>
              <a:gdLst/>
              <a:ahLst/>
              <a:cxnLst/>
              <a:rect l="l" t="t" r="r" b="b"/>
              <a:pathLst>
                <a:path w="225425" h="718185">
                  <a:moveTo>
                    <a:pt x="0" y="717575"/>
                  </a:moveTo>
                  <a:lnTo>
                    <a:pt x="225209" y="717575"/>
                  </a:lnTo>
                  <a:lnTo>
                    <a:pt x="225209" y="0"/>
                  </a:lnTo>
                  <a:lnTo>
                    <a:pt x="0" y="0"/>
                  </a:lnTo>
                  <a:lnTo>
                    <a:pt x="0" y="717575"/>
                  </a:lnTo>
                  <a:close/>
                </a:path>
              </a:pathLst>
            </a:custGeom>
            <a:ln w="9525">
              <a:solidFill>
                <a:srgbClr val="FFFFFF"/>
              </a:solidFill>
            </a:ln>
          </p:spPr>
          <p:txBody>
            <a:bodyPr wrap="square" lIns="0" tIns="0" rIns="0" bIns="0" rtlCol="0"/>
            <a:lstStyle/>
            <a:p>
              <a:endParaRPr/>
            </a:p>
          </p:txBody>
        </p:sp>
        <p:sp>
          <p:nvSpPr>
            <p:cNvPr id="7" name="object 7"/>
            <p:cNvSpPr/>
            <p:nvPr/>
          </p:nvSpPr>
          <p:spPr>
            <a:xfrm>
              <a:off x="6407150" y="892175"/>
              <a:ext cx="355600" cy="215900"/>
            </a:xfrm>
            <a:custGeom>
              <a:avLst/>
              <a:gdLst/>
              <a:ahLst/>
              <a:cxnLst/>
              <a:rect l="l" t="t" r="r" b="b"/>
              <a:pathLst>
                <a:path w="355600" h="215900">
                  <a:moveTo>
                    <a:pt x="355600" y="0"/>
                  </a:moveTo>
                  <a:lnTo>
                    <a:pt x="175641" y="0"/>
                  </a:lnTo>
                  <a:lnTo>
                    <a:pt x="0" y="215900"/>
                  </a:lnTo>
                  <a:lnTo>
                    <a:pt x="179958" y="215900"/>
                  </a:lnTo>
                  <a:lnTo>
                    <a:pt x="355600" y="0"/>
                  </a:lnTo>
                  <a:close/>
                </a:path>
              </a:pathLst>
            </a:custGeom>
            <a:solidFill>
              <a:srgbClr val="33CCCC"/>
            </a:solidFill>
          </p:spPr>
          <p:txBody>
            <a:bodyPr wrap="square" lIns="0" tIns="0" rIns="0" bIns="0" rtlCol="0"/>
            <a:lstStyle/>
            <a:p>
              <a:endParaRPr/>
            </a:p>
          </p:txBody>
        </p:sp>
        <p:sp>
          <p:nvSpPr>
            <p:cNvPr id="8" name="object 8"/>
            <p:cNvSpPr/>
            <p:nvPr/>
          </p:nvSpPr>
          <p:spPr>
            <a:xfrm>
              <a:off x="6407150" y="892175"/>
              <a:ext cx="355600" cy="215900"/>
            </a:xfrm>
            <a:custGeom>
              <a:avLst/>
              <a:gdLst/>
              <a:ahLst/>
              <a:cxnLst/>
              <a:rect l="l" t="t" r="r" b="b"/>
              <a:pathLst>
                <a:path w="355600" h="215900">
                  <a:moveTo>
                    <a:pt x="0" y="215900"/>
                  </a:moveTo>
                  <a:lnTo>
                    <a:pt x="175641" y="0"/>
                  </a:lnTo>
                  <a:lnTo>
                    <a:pt x="355600" y="0"/>
                  </a:lnTo>
                  <a:lnTo>
                    <a:pt x="179958" y="215900"/>
                  </a:lnTo>
                  <a:lnTo>
                    <a:pt x="0" y="215900"/>
                  </a:lnTo>
                  <a:close/>
                </a:path>
              </a:pathLst>
            </a:custGeom>
            <a:ln w="9525">
              <a:solidFill>
                <a:srgbClr val="FFFFFF"/>
              </a:solidFill>
            </a:ln>
          </p:spPr>
          <p:txBody>
            <a:bodyPr wrap="square" lIns="0" tIns="0" rIns="0" bIns="0" rtlCol="0"/>
            <a:lstStyle/>
            <a:p>
              <a:endParaRPr/>
            </a:p>
          </p:txBody>
        </p:sp>
        <p:sp>
          <p:nvSpPr>
            <p:cNvPr id="9" name="object 9"/>
            <p:cNvSpPr/>
            <p:nvPr/>
          </p:nvSpPr>
          <p:spPr>
            <a:xfrm>
              <a:off x="6634734" y="907415"/>
              <a:ext cx="128270" cy="912494"/>
            </a:xfrm>
            <a:custGeom>
              <a:avLst/>
              <a:gdLst/>
              <a:ahLst/>
              <a:cxnLst/>
              <a:rect l="l" t="t" r="r" b="b"/>
              <a:pathLst>
                <a:path w="128270" h="912494">
                  <a:moveTo>
                    <a:pt x="128016" y="0"/>
                  </a:moveTo>
                  <a:lnTo>
                    <a:pt x="128016" y="438785"/>
                  </a:lnTo>
                </a:path>
                <a:path w="128270" h="912494">
                  <a:moveTo>
                    <a:pt x="128016" y="702310"/>
                  </a:moveTo>
                  <a:lnTo>
                    <a:pt x="0" y="912113"/>
                  </a:lnTo>
                </a:path>
              </a:pathLst>
            </a:custGeom>
            <a:ln w="9525">
              <a:solidFill>
                <a:srgbClr val="FFFFFF"/>
              </a:solidFill>
            </a:ln>
          </p:spPr>
          <p:txBody>
            <a:bodyPr wrap="square" lIns="0" tIns="0" rIns="0" bIns="0" rtlCol="0"/>
            <a:lstStyle/>
            <a:p>
              <a:endParaRPr/>
            </a:p>
          </p:txBody>
        </p:sp>
        <p:sp>
          <p:nvSpPr>
            <p:cNvPr id="10" name="object 10"/>
            <p:cNvSpPr/>
            <p:nvPr/>
          </p:nvSpPr>
          <p:spPr>
            <a:xfrm>
              <a:off x="6438010" y="1196213"/>
              <a:ext cx="149860" cy="150495"/>
            </a:xfrm>
            <a:custGeom>
              <a:avLst/>
              <a:gdLst/>
              <a:ahLst/>
              <a:cxnLst/>
              <a:rect l="l" t="t" r="r" b="b"/>
              <a:pathLst>
                <a:path w="149859" h="150494">
                  <a:moveTo>
                    <a:pt x="0" y="149987"/>
                  </a:moveTo>
                  <a:lnTo>
                    <a:pt x="149352" y="149987"/>
                  </a:lnTo>
                  <a:lnTo>
                    <a:pt x="149352" y="0"/>
                  </a:lnTo>
                  <a:lnTo>
                    <a:pt x="0" y="0"/>
                  </a:lnTo>
                  <a:lnTo>
                    <a:pt x="0" y="149987"/>
                  </a:lnTo>
                  <a:close/>
                </a:path>
              </a:pathLst>
            </a:custGeom>
            <a:solidFill>
              <a:srgbClr val="D2600C"/>
            </a:solidFill>
          </p:spPr>
          <p:txBody>
            <a:bodyPr wrap="square" lIns="0" tIns="0" rIns="0" bIns="0" rtlCol="0"/>
            <a:lstStyle/>
            <a:p>
              <a:endParaRPr/>
            </a:p>
          </p:txBody>
        </p:sp>
        <p:sp>
          <p:nvSpPr>
            <p:cNvPr id="11" name="object 11"/>
            <p:cNvSpPr/>
            <p:nvPr/>
          </p:nvSpPr>
          <p:spPr>
            <a:xfrm>
              <a:off x="6438010" y="1196213"/>
              <a:ext cx="149860" cy="414020"/>
            </a:xfrm>
            <a:custGeom>
              <a:avLst/>
              <a:gdLst/>
              <a:ahLst/>
              <a:cxnLst/>
              <a:rect l="l" t="t" r="r" b="b"/>
              <a:pathLst>
                <a:path w="149859" h="414019">
                  <a:moveTo>
                    <a:pt x="0" y="413512"/>
                  </a:moveTo>
                  <a:lnTo>
                    <a:pt x="149352" y="413512"/>
                  </a:lnTo>
                  <a:lnTo>
                    <a:pt x="149352" y="0"/>
                  </a:lnTo>
                  <a:lnTo>
                    <a:pt x="0" y="0"/>
                  </a:lnTo>
                  <a:lnTo>
                    <a:pt x="0" y="413512"/>
                  </a:lnTo>
                  <a:close/>
                </a:path>
              </a:pathLst>
            </a:custGeom>
            <a:ln w="9524">
              <a:solidFill>
                <a:srgbClr val="FFFFFF"/>
              </a:solidFill>
            </a:ln>
          </p:spPr>
          <p:txBody>
            <a:bodyPr wrap="square" lIns="0" tIns="0" rIns="0" bIns="0" rtlCol="0"/>
            <a:lstStyle/>
            <a:p>
              <a:endParaRPr/>
            </a:p>
          </p:txBody>
        </p:sp>
        <p:sp>
          <p:nvSpPr>
            <p:cNvPr id="12" name="object 12"/>
            <p:cNvSpPr/>
            <p:nvPr/>
          </p:nvSpPr>
          <p:spPr>
            <a:xfrm>
              <a:off x="6459346" y="1320901"/>
              <a:ext cx="114300" cy="25400"/>
            </a:xfrm>
            <a:custGeom>
              <a:avLst/>
              <a:gdLst/>
              <a:ahLst/>
              <a:cxnLst/>
              <a:rect l="l" t="t" r="r" b="b"/>
              <a:pathLst>
                <a:path w="114300" h="25400">
                  <a:moveTo>
                    <a:pt x="0" y="25298"/>
                  </a:moveTo>
                  <a:lnTo>
                    <a:pt x="113792" y="25298"/>
                  </a:lnTo>
                  <a:lnTo>
                    <a:pt x="113792" y="0"/>
                  </a:lnTo>
                  <a:lnTo>
                    <a:pt x="0" y="0"/>
                  </a:lnTo>
                  <a:lnTo>
                    <a:pt x="0" y="25298"/>
                  </a:lnTo>
                  <a:close/>
                </a:path>
              </a:pathLst>
            </a:custGeom>
            <a:solidFill>
              <a:srgbClr val="000000"/>
            </a:solidFill>
          </p:spPr>
          <p:txBody>
            <a:bodyPr wrap="square" lIns="0" tIns="0" rIns="0" bIns="0" rtlCol="0"/>
            <a:lstStyle/>
            <a:p>
              <a:endParaRPr/>
            </a:p>
          </p:txBody>
        </p:sp>
        <p:sp>
          <p:nvSpPr>
            <p:cNvPr id="13" name="object 13"/>
            <p:cNvSpPr/>
            <p:nvPr/>
          </p:nvSpPr>
          <p:spPr>
            <a:xfrm>
              <a:off x="3067050" y="2529332"/>
              <a:ext cx="465455" cy="469900"/>
            </a:xfrm>
            <a:custGeom>
              <a:avLst/>
              <a:gdLst/>
              <a:ahLst/>
              <a:cxnLst/>
              <a:rect l="l" t="t" r="r" b="b"/>
              <a:pathLst>
                <a:path w="465454" h="469900">
                  <a:moveTo>
                    <a:pt x="465200" y="0"/>
                  </a:moveTo>
                  <a:lnTo>
                    <a:pt x="420318" y="39569"/>
                  </a:lnTo>
                  <a:lnTo>
                    <a:pt x="369957" y="54095"/>
                  </a:lnTo>
                  <a:lnTo>
                    <a:pt x="306087" y="63630"/>
                  </a:lnTo>
                  <a:lnTo>
                    <a:pt x="232537" y="67056"/>
                  </a:lnTo>
                  <a:lnTo>
                    <a:pt x="159048" y="63630"/>
                  </a:lnTo>
                  <a:lnTo>
                    <a:pt x="95216" y="54095"/>
                  </a:lnTo>
                  <a:lnTo>
                    <a:pt x="44874" y="39569"/>
                  </a:lnTo>
                  <a:lnTo>
                    <a:pt x="11857" y="21165"/>
                  </a:lnTo>
                  <a:lnTo>
                    <a:pt x="0" y="0"/>
                  </a:lnTo>
                  <a:lnTo>
                    <a:pt x="0" y="402336"/>
                  </a:lnTo>
                  <a:lnTo>
                    <a:pt x="44874" y="442004"/>
                  </a:lnTo>
                  <a:lnTo>
                    <a:pt x="95216" y="456550"/>
                  </a:lnTo>
                  <a:lnTo>
                    <a:pt x="159048" y="466092"/>
                  </a:lnTo>
                  <a:lnTo>
                    <a:pt x="232537" y="469519"/>
                  </a:lnTo>
                  <a:lnTo>
                    <a:pt x="306074" y="466092"/>
                  </a:lnTo>
                  <a:lnTo>
                    <a:pt x="369912" y="456550"/>
                  </a:lnTo>
                  <a:lnTo>
                    <a:pt x="420235" y="442004"/>
                  </a:lnTo>
                  <a:lnTo>
                    <a:pt x="453228" y="423563"/>
                  </a:lnTo>
                  <a:lnTo>
                    <a:pt x="465074" y="402336"/>
                  </a:lnTo>
                  <a:lnTo>
                    <a:pt x="465200" y="0"/>
                  </a:lnTo>
                  <a:close/>
                </a:path>
              </a:pathLst>
            </a:custGeom>
            <a:solidFill>
              <a:srgbClr val="009900"/>
            </a:solidFill>
          </p:spPr>
          <p:txBody>
            <a:bodyPr wrap="square" lIns="0" tIns="0" rIns="0" bIns="0" rtlCol="0"/>
            <a:lstStyle/>
            <a:p>
              <a:endParaRPr/>
            </a:p>
          </p:txBody>
        </p:sp>
        <p:sp>
          <p:nvSpPr>
            <p:cNvPr id="14" name="object 14"/>
            <p:cNvSpPr/>
            <p:nvPr/>
          </p:nvSpPr>
          <p:spPr>
            <a:xfrm>
              <a:off x="3067050" y="2462275"/>
              <a:ext cx="465455" cy="134620"/>
            </a:xfrm>
            <a:custGeom>
              <a:avLst/>
              <a:gdLst/>
              <a:ahLst/>
              <a:cxnLst/>
              <a:rect l="l" t="t" r="r" b="b"/>
              <a:pathLst>
                <a:path w="465454" h="134619">
                  <a:moveTo>
                    <a:pt x="232537" y="0"/>
                  </a:moveTo>
                  <a:lnTo>
                    <a:pt x="159048" y="3413"/>
                  </a:lnTo>
                  <a:lnTo>
                    <a:pt x="95216" y="12923"/>
                  </a:lnTo>
                  <a:lnTo>
                    <a:pt x="44874" y="27431"/>
                  </a:lnTo>
                  <a:lnTo>
                    <a:pt x="0" y="67056"/>
                  </a:lnTo>
                  <a:lnTo>
                    <a:pt x="11857" y="88221"/>
                  </a:lnTo>
                  <a:lnTo>
                    <a:pt x="44874" y="106625"/>
                  </a:lnTo>
                  <a:lnTo>
                    <a:pt x="95216" y="121151"/>
                  </a:lnTo>
                  <a:lnTo>
                    <a:pt x="159048" y="130686"/>
                  </a:lnTo>
                  <a:lnTo>
                    <a:pt x="232537" y="134112"/>
                  </a:lnTo>
                  <a:lnTo>
                    <a:pt x="306087" y="130686"/>
                  </a:lnTo>
                  <a:lnTo>
                    <a:pt x="369957" y="121151"/>
                  </a:lnTo>
                  <a:lnTo>
                    <a:pt x="420318" y="106625"/>
                  </a:lnTo>
                  <a:lnTo>
                    <a:pt x="453342" y="88221"/>
                  </a:lnTo>
                  <a:lnTo>
                    <a:pt x="465200" y="67056"/>
                  </a:lnTo>
                  <a:lnTo>
                    <a:pt x="453342" y="45841"/>
                  </a:lnTo>
                  <a:lnTo>
                    <a:pt x="420318" y="27432"/>
                  </a:lnTo>
                  <a:lnTo>
                    <a:pt x="369957" y="12923"/>
                  </a:lnTo>
                  <a:lnTo>
                    <a:pt x="306087" y="3413"/>
                  </a:lnTo>
                  <a:lnTo>
                    <a:pt x="232537" y="0"/>
                  </a:lnTo>
                  <a:close/>
                </a:path>
              </a:pathLst>
            </a:custGeom>
            <a:solidFill>
              <a:srgbClr val="66C266"/>
            </a:solidFill>
          </p:spPr>
          <p:txBody>
            <a:bodyPr wrap="square" lIns="0" tIns="0" rIns="0" bIns="0" rtlCol="0"/>
            <a:lstStyle/>
            <a:p>
              <a:endParaRPr/>
            </a:p>
          </p:txBody>
        </p:sp>
        <p:sp>
          <p:nvSpPr>
            <p:cNvPr id="15" name="object 15"/>
            <p:cNvSpPr/>
            <p:nvPr/>
          </p:nvSpPr>
          <p:spPr>
            <a:xfrm>
              <a:off x="3067050" y="2462275"/>
              <a:ext cx="465455" cy="536575"/>
            </a:xfrm>
            <a:custGeom>
              <a:avLst/>
              <a:gdLst/>
              <a:ahLst/>
              <a:cxnLst/>
              <a:rect l="l" t="t" r="r" b="b"/>
              <a:pathLst>
                <a:path w="465454" h="536575">
                  <a:moveTo>
                    <a:pt x="465074" y="67056"/>
                  </a:moveTo>
                  <a:lnTo>
                    <a:pt x="420235" y="106625"/>
                  </a:lnTo>
                  <a:lnTo>
                    <a:pt x="369912" y="121151"/>
                  </a:lnTo>
                  <a:lnTo>
                    <a:pt x="306074" y="130686"/>
                  </a:lnTo>
                  <a:lnTo>
                    <a:pt x="232537" y="134112"/>
                  </a:lnTo>
                  <a:lnTo>
                    <a:pt x="159048" y="130686"/>
                  </a:lnTo>
                  <a:lnTo>
                    <a:pt x="95216" y="121151"/>
                  </a:lnTo>
                  <a:lnTo>
                    <a:pt x="44874" y="106625"/>
                  </a:lnTo>
                  <a:lnTo>
                    <a:pt x="11857" y="88221"/>
                  </a:lnTo>
                  <a:lnTo>
                    <a:pt x="0" y="67056"/>
                  </a:lnTo>
                  <a:lnTo>
                    <a:pt x="11857" y="45841"/>
                  </a:lnTo>
                  <a:lnTo>
                    <a:pt x="44874" y="27431"/>
                  </a:lnTo>
                  <a:lnTo>
                    <a:pt x="95216" y="12923"/>
                  </a:lnTo>
                  <a:lnTo>
                    <a:pt x="159048" y="3413"/>
                  </a:lnTo>
                  <a:lnTo>
                    <a:pt x="232537" y="0"/>
                  </a:lnTo>
                  <a:lnTo>
                    <a:pt x="306074" y="3413"/>
                  </a:lnTo>
                  <a:lnTo>
                    <a:pt x="369912" y="12923"/>
                  </a:lnTo>
                  <a:lnTo>
                    <a:pt x="420235" y="27432"/>
                  </a:lnTo>
                  <a:lnTo>
                    <a:pt x="453228" y="45841"/>
                  </a:lnTo>
                  <a:lnTo>
                    <a:pt x="465074" y="67056"/>
                  </a:lnTo>
                  <a:close/>
                </a:path>
                <a:path w="465454" h="536575">
                  <a:moveTo>
                    <a:pt x="465074" y="67056"/>
                  </a:moveTo>
                  <a:lnTo>
                    <a:pt x="465074" y="469392"/>
                  </a:lnTo>
                  <a:lnTo>
                    <a:pt x="453228" y="490619"/>
                  </a:lnTo>
                  <a:lnTo>
                    <a:pt x="420235" y="509060"/>
                  </a:lnTo>
                  <a:lnTo>
                    <a:pt x="369912" y="523606"/>
                  </a:lnTo>
                  <a:lnTo>
                    <a:pt x="306074" y="533148"/>
                  </a:lnTo>
                  <a:lnTo>
                    <a:pt x="232537" y="536575"/>
                  </a:lnTo>
                  <a:lnTo>
                    <a:pt x="159048" y="533148"/>
                  </a:lnTo>
                  <a:lnTo>
                    <a:pt x="95216" y="523606"/>
                  </a:lnTo>
                  <a:lnTo>
                    <a:pt x="44874" y="509060"/>
                  </a:lnTo>
                  <a:lnTo>
                    <a:pt x="11857" y="490619"/>
                  </a:lnTo>
                  <a:lnTo>
                    <a:pt x="0" y="469392"/>
                  </a:lnTo>
                  <a:lnTo>
                    <a:pt x="0" y="67056"/>
                  </a:lnTo>
                </a:path>
              </a:pathLst>
            </a:custGeom>
            <a:ln w="9525">
              <a:solidFill>
                <a:srgbClr val="FFFFFF"/>
              </a:solidFill>
            </a:ln>
          </p:spPr>
          <p:txBody>
            <a:bodyPr wrap="square" lIns="0" tIns="0" rIns="0" bIns="0" rtlCol="0"/>
            <a:lstStyle/>
            <a:p>
              <a:endParaRPr/>
            </a:p>
          </p:txBody>
        </p:sp>
        <p:sp>
          <p:nvSpPr>
            <p:cNvPr id="16" name="object 16"/>
            <p:cNvSpPr/>
            <p:nvPr/>
          </p:nvSpPr>
          <p:spPr>
            <a:xfrm>
              <a:off x="6321425" y="2464180"/>
              <a:ext cx="465455" cy="469900"/>
            </a:xfrm>
            <a:custGeom>
              <a:avLst/>
              <a:gdLst/>
              <a:ahLst/>
              <a:cxnLst/>
              <a:rect l="l" t="t" r="r" b="b"/>
              <a:pathLst>
                <a:path w="465454" h="469900">
                  <a:moveTo>
                    <a:pt x="465200" y="0"/>
                  </a:moveTo>
                  <a:lnTo>
                    <a:pt x="420318" y="39623"/>
                  </a:lnTo>
                  <a:lnTo>
                    <a:pt x="369957" y="54132"/>
                  </a:lnTo>
                  <a:lnTo>
                    <a:pt x="306087" y="63642"/>
                  </a:lnTo>
                  <a:lnTo>
                    <a:pt x="232536" y="67056"/>
                  </a:lnTo>
                  <a:lnTo>
                    <a:pt x="159048" y="63642"/>
                  </a:lnTo>
                  <a:lnTo>
                    <a:pt x="95216" y="54132"/>
                  </a:lnTo>
                  <a:lnTo>
                    <a:pt x="44874" y="39624"/>
                  </a:lnTo>
                  <a:lnTo>
                    <a:pt x="11857" y="21214"/>
                  </a:lnTo>
                  <a:lnTo>
                    <a:pt x="0" y="0"/>
                  </a:lnTo>
                  <a:lnTo>
                    <a:pt x="0" y="402463"/>
                  </a:lnTo>
                  <a:lnTo>
                    <a:pt x="44874" y="442086"/>
                  </a:lnTo>
                  <a:lnTo>
                    <a:pt x="95216" y="456595"/>
                  </a:lnTo>
                  <a:lnTo>
                    <a:pt x="159048" y="466105"/>
                  </a:lnTo>
                  <a:lnTo>
                    <a:pt x="232536" y="469519"/>
                  </a:lnTo>
                  <a:lnTo>
                    <a:pt x="306074" y="466105"/>
                  </a:lnTo>
                  <a:lnTo>
                    <a:pt x="369912" y="456595"/>
                  </a:lnTo>
                  <a:lnTo>
                    <a:pt x="420235" y="442087"/>
                  </a:lnTo>
                  <a:lnTo>
                    <a:pt x="453228" y="423677"/>
                  </a:lnTo>
                  <a:lnTo>
                    <a:pt x="465074" y="402463"/>
                  </a:lnTo>
                  <a:lnTo>
                    <a:pt x="465200" y="0"/>
                  </a:lnTo>
                  <a:close/>
                </a:path>
              </a:pathLst>
            </a:custGeom>
            <a:solidFill>
              <a:srgbClr val="009900"/>
            </a:solidFill>
          </p:spPr>
          <p:txBody>
            <a:bodyPr wrap="square" lIns="0" tIns="0" rIns="0" bIns="0" rtlCol="0"/>
            <a:lstStyle/>
            <a:p>
              <a:endParaRPr/>
            </a:p>
          </p:txBody>
        </p:sp>
        <p:sp>
          <p:nvSpPr>
            <p:cNvPr id="17" name="object 17"/>
            <p:cNvSpPr/>
            <p:nvPr/>
          </p:nvSpPr>
          <p:spPr>
            <a:xfrm>
              <a:off x="6321425" y="2397125"/>
              <a:ext cx="465455" cy="134620"/>
            </a:xfrm>
            <a:custGeom>
              <a:avLst/>
              <a:gdLst/>
              <a:ahLst/>
              <a:cxnLst/>
              <a:rect l="l" t="t" r="r" b="b"/>
              <a:pathLst>
                <a:path w="465454" h="134619">
                  <a:moveTo>
                    <a:pt x="232536" y="0"/>
                  </a:moveTo>
                  <a:lnTo>
                    <a:pt x="159048" y="3413"/>
                  </a:lnTo>
                  <a:lnTo>
                    <a:pt x="95216" y="12923"/>
                  </a:lnTo>
                  <a:lnTo>
                    <a:pt x="44874" y="27431"/>
                  </a:lnTo>
                  <a:lnTo>
                    <a:pt x="0" y="67056"/>
                  </a:lnTo>
                  <a:lnTo>
                    <a:pt x="11857" y="88270"/>
                  </a:lnTo>
                  <a:lnTo>
                    <a:pt x="44874" y="106679"/>
                  </a:lnTo>
                  <a:lnTo>
                    <a:pt x="95216" y="121188"/>
                  </a:lnTo>
                  <a:lnTo>
                    <a:pt x="159048" y="130698"/>
                  </a:lnTo>
                  <a:lnTo>
                    <a:pt x="232536" y="134112"/>
                  </a:lnTo>
                  <a:lnTo>
                    <a:pt x="306087" y="130698"/>
                  </a:lnTo>
                  <a:lnTo>
                    <a:pt x="369957" y="121188"/>
                  </a:lnTo>
                  <a:lnTo>
                    <a:pt x="420318" y="106680"/>
                  </a:lnTo>
                  <a:lnTo>
                    <a:pt x="453342" y="88270"/>
                  </a:lnTo>
                  <a:lnTo>
                    <a:pt x="465200" y="67056"/>
                  </a:lnTo>
                  <a:lnTo>
                    <a:pt x="453342" y="45841"/>
                  </a:lnTo>
                  <a:lnTo>
                    <a:pt x="420318" y="27432"/>
                  </a:lnTo>
                  <a:lnTo>
                    <a:pt x="369957" y="12923"/>
                  </a:lnTo>
                  <a:lnTo>
                    <a:pt x="306087" y="3413"/>
                  </a:lnTo>
                  <a:lnTo>
                    <a:pt x="232536" y="0"/>
                  </a:lnTo>
                  <a:close/>
                </a:path>
              </a:pathLst>
            </a:custGeom>
            <a:solidFill>
              <a:srgbClr val="66C266"/>
            </a:solidFill>
          </p:spPr>
          <p:txBody>
            <a:bodyPr wrap="square" lIns="0" tIns="0" rIns="0" bIns="0" rtlCol="0"/>
            <a:lstStyle/>
            <a:p>
              <a:endParaRPr/>
            </a:p>
          </p:txBody>
        </p:sp>
        <p:sp>
          <p:nvSpPr>
            <p:cNvPr id="18" name="object 18"/>
            <p:cNvSpPr/>
            <p:nvPr/>
          </p:nvSpPr>
          <p:spPr>
            <a:xfrm>
              <a:off x="6321425" y="2397125"/>
              <a:ext cx="465455" cy="536575"/>
            </a:xfrm>
            <a:custGeom>
              <a:avLst/>
              <a:gdLst/>
              <a:ahLst/>
              <a:cxnLst/>
              <a:rect l="l" t="t" r="r" b="b"/>
              <a:pathLst>
                <a:path w="465454" h="536575">
                  <a:moveTo>
                    <a:pt x="465074" y="67056"/>
                  </a:moveTo>
                  <a:lnTo>
                    <a:pt x="420235" y="106680"/>
                  </a:lnTo>
                  <a:lnTo>
                    <a:pt x="369912" y="121188"/>
                  </a:lnTo>
                  <a:lnTo>
                    <a:pt x="306074" y="130698"/>
                  </a:lnTo>
                  <a:lnTo>
                    <a:pt x="232536" y="134112"/>
                  </a:lnTo>
                  <a:lnTo>
                    <a:pt x="159048" y="130698"/>
                  </a:lnTo>
                  <a:lnTo>
                    <a:pt x="95216" y="121188"/>
                  </a:lnTo>
                  <a:lnTo>
                    <a:pt x="44874" y="106679"/>
                  </a:lnTo>
                  <a:lnTo>
                    <a:pt x="11857" y="88270"/>
                  </a:lnTo>
                  <a:lnTo>
                    <a:pt x="0" y="67056"/>
                  </a:lnTo>
                  <a:lnTo>
                    <a:pt x="11857" y="45841"/>
                  </a:lnTo>
                  <a:lnTo>
                    <a:pt x="44874" y="27431"/>
                  </a:lnTo>
                  <a:lnTo>
                    <a:pt x="95216" y="12923"/>
                  </a:lnTo>
                  <a:lnTo>
                    <a:pt x="159048" y="3413"/>
                  </a:lnTo>
                  <a:lnTo>
                    <a:pt x="232536" y="0"/>
                  </a:lnTo>
                  <a:lnTo>
                    <a:pt x="306074" y="3413"/>
                  </a:lnTo>
                  <a:lnTo>
                    <a:pt x="369912" y="12923"/>
                  </a:lnTo>
                  <a:lnTo>
                    <a:pt x="420235" y="27432"/>
                  </a:lnTo>
                  <a:lnTo>
                    <a:pt x="453228" y="45841"/>
                  </a:lnTo>
                  <a:lnTo>
                    <a:pt x="465074" y="67056"/>
                  </a:lnTo>
                  <a:close/>
                </a:path>
                <a:path w="465454" h="536575">
                  <a:moveTo>
                    <a:pt x="465074" y="67056"/>
                  </a:moveTo>
                  <a:lnTo>
                    <a:pt x="465074" y="469519"/>
                  </a:lnTo>
                  <a:lnTo>
                    <a:pt x="453228" y="490733"/>
                  </a:lnTo>
                  <a:lnTo>
                    <a:pt x="420235" y="509143"/>
                  </a:lnTo>
                  <a:lnTo>
                    <a:pt x="369912" y="523651"/>
                  </a:lnTo>
                  <a:lnTo>
                    <a:pt x="306074" y="533161"/>
                  </a:lnTo>
                  <a:lnTo>
                    <a:pt x="232536" y="536575"/>
                  </a:lnTo>
                  <a:lnTo>
                    <a:pt x="159048" y="533161"/>
                  </a:lnTo>
                  <a:lnTo>
                    <a:pt x="95216" y="523651"/>
                  </a:lnTo>
                  <a:lnTo>
                    <a:pt x="44874" y="509142"/>
                  </a:lnTo>
                  <a:lnTo>
                    <a:pt x="11857" y="490733"/>
                  </a:lnTo>
                  <a:lnTo>
                    <a:pt x="0" y="469519"/>
                  </a:lnTo>
                  <a:lnTo>
                    <a:pt x="0" y="67056"/>
                  </a:lnTo>
                </a:path>
              </a:pathLst>
            </a:custGeom>
            <a:ln w="9525">
              <a:solidFill>
                <a:srgbClr val="FFFFFF"/>
              </a:solidFill>
            </a:ln>
          </p:spPr>
          <p:txBody>
            <a:bodyPr wrap="square" lIns="0" tIns="0" rIns="0" bIns="0" rtlCol="0"/>
            <a:lstStyle/>
            <a:p>
              <a:endParaRPr/>
            </a:p>
          </p:txBody>
        </p:sp>
      </p:grpSp>
      <p:sp>
        <p:nvSpPr>
          <p:cNvPr id="19" name="object 19"/>
          <p:cNvSpPr txBox="1"/>
          <p:nvPr/>
        </p:nvSpPr>
        <p:spPr>
          <a:xfrm>
            <a:off x="6883654" y="2293111"/>
            <a:ext cx="1089660" cy="513080"/>
          </a:xfrm>
          <a:prstGeom prst="rect">
            <a:avLst/>
          </a:prstGeom>
        </p:spPr>
        <p:txBody>
          <a:bodyPr vert="horz" wrap="square" lIns="0" tIns="12065" rIns="0" bIns="0" rtlCol="0">
            <a:spAutoFit/>
          </a:bodyPr>
          <a:lstStyle/>
          <a:p>
            <a:pPr marL="12700" marR="5080">
              <a:lnSpc>
                <a:spcPct val="100000"/>
              </a:lnSpc>
              <a:spcBef>
                <a:spcPts val="95"/>
              </a:spcBef>
            </a:pPr>
            <a:r>
              <a:rPr sz="1600" spc="-10" dirty="0">
                <a:solidFill>
                  <a:srgbClr val="FFFFFF"/>
                </a:solidFill>
                <a:latin typeface="Comic Sans MS"/>
                <a:cs typeface="Comic Sans MS"/>
              </a:rPr>
              <a:t>remote</a:t>
            </a:r>
            <a:r>
              <a:rPr sz="1600" spc="-65" dirty="0">
                <a:solidFill>
                  <a:srgbClr val="FFFFFF"/>
                </a:solidFill>
                <a:latin typeface="Comic Sans MS"/>
                <a:cs typeface="Comic Sans MS"/>
              </a:rPr>
              <a:t> </a:t>
            </a:r>
            <a:r>
              <a:rPr sz="1600" spc="-10" dirty="0">
                <a:solidFill>
                  <a:srgbClr val="FFFFFF"/>
                </a:solidFill>
                <a:latin typeface="Comic Sans MS"/>
                <a:cs typeface="Comic Sans MS"/>
              </a:rPr>
              <a:t>file  </a:t>
            </a:r>
            <a:r>
              <a:rPr sz="1600" spc="-5" dirty="0">
                <a:solidFill>
                  <a:srgbClr val="FFFFFF"/>
                </a:solidFill>
                <a:latin typeface="Comic Sans MS"/>
                <a:cs typeface="Comic Sans MS"/>
              </a:rPr>
              <a:t>system</a:t>
            </a:r>
            <a:endParaRPr sz="1600">
              <a:latin typeface="Comic Sans MS"/>
              <a:cs typeface="Comic Sans MS"/>
            </a:endParaRPr>
          </a:p>
        </p:txBody>
      </p:sp>
      <p:sp>
        <p:nvSpPr>
          <p:cNvPr id="20" name="object 20"/>
          <p:cNvSpPr txBox="1"/>
          <p:nvPr/>
        </p:nvSpPr>
        <p:spPr>
          <a:xfrm>
            <a:off x="4508372" y="1378458"/>
            <a:ext cx="1226820" cy="269240"/>
          </a:xfrm>
          <a:prstGeom prst="rect">
            <a:avLst/>
          </a:prstGeom>
        </p:spPr>
        <p:txBody>
          <a:bodyPr vert="horz" wrap="square" lIns="0" tIns="12065" rIns="0" bIns="0" rtlCol="0">
            <a:spAutoFit/>
          </a:bodyPr>
          <a:lstStyle/>
          <a:p>
            <a:pPr marL="12700">
              <a:lnSpc>
                <a:spcPct val="100000"/>
              </a:lnSpc>
              <a:spcBef>
                <a:spcPts val="95"/>
              </a:spcBef>
            </a:pPr>
            <a:r>
              <a:rPr sz="1600" spc="-10" dirty="0">
                <a:solidFill>
                  <a:srgbClr val="FF0000"/>
                </a:solidFill>
                <a:latin typeface="Comic Sans MS"/>
                <a:cs typeface="Comic Sans MS"/>
              </a:rPr>
              <a:t>file</a:t>
            </a:r>
            <a:r>
              <a:rPr sz="1600" spc="-50" dirty="0">
                <a:solidFill>
                  <a:srgbClr val="FF0000"/>
                </a:solidFill>
                <a:latin typeface="Comic Sans MS"/>
                <a:cs typeface="Comic Sans MS"/>
              </a:rPr>
              <a:t> </a:t>
            </a:r>
            <a:r>
              <a:rPr sz="1600" spc="-5" dirty="0">
                <a:solidFill>
                  <a:srgbClr val="FF0000"/>
                </a:solidFill>
                <a:latin typeface="Comic Sans MS"/>
                <a:cs typeface="Comic Sans MS"/>
              </a:rPr>
              <a:t>transfer</a:t>
            </a:r>
            <a:endParaRPr sz="1600">
              <a:latin typeface="Comic Sans MS"/>
              <a:cs typeface="Comic Sans MS"/>
            </a:endParaRPr>
          </a:p>
        </p:txBody>
      </p:sp>
      <p:grpSp>
        <p:nvGrpSpPr>
          <p:cNvPr id="21" name="object 21"/>
          <p:cNvGrpSpPr/>
          <p:nvPr/>
        </p:nvGrpSpPr>
        <p:grpSpPr>
          <a:xfrm>
            <a:off x="6195948" y="1336675"/>
            <a:ext cx="723900" cy="847725"/>
            <a:chOff x="6195948" y="1336675"/>
            <a:chExt cx="723900" cy="847725"/>
          </a:xfrm>
        </p:grpSpPr>
        <p:sp>
          <p:nvSpPr>
            <p:cNvPr id="22" name="object 22"/>
            <p:cNvSpPr/>
            <p:nvPr/>
          </p:nvSpPr>
          <p:spPr>
            <a:xfrm>
              <a:off x="6205473" y="1346200"/>
              <a:ext cx="704850" cy="828675"/>
            </a:xfrm>
            <a:custGeom>
              <a:avLst/>
              <a:gdLst/>
              <a:ahLst/>
              <a:cxnLst/>
              <a:rect l="l" t="t" r="r" b="b"/>
              <a:pathLst>
                <a:path w="704850" h="828675">
                  <a:moveTo>
                    <a:pt x="704850" y="0"/>
                  </a:moveTo>
                  <a:lnTo>
                    <a:pt x="0" y="0"/>
                  </a:lnTo>
                  <a:lnTo>
                    <a:pt x="0" y="828675"/>
                  </a:lnTo>
                  <a:lnTo>
                    <a:pt x="704850" y="828675"/>
                  </a:lnTo>
                  <a:lnTo>
                    <a:pt x="704850" y="0"/>
                  </a:lnTo>
                  <a:close/>
                </a:path>
              </a:pathLst>
            </a:custGeom>
            <a:solidFill>
              <a:srgbClr val="6086E2"/>
            </a:solidFill>
          </p:spPr>
          <p:txBody>
            <a:bodyPr wrap="square" lIns="0" tIns="0" rIns="0" bIns="0" rtlCol="0"/>
            <a:lstStyle/>
            <a:p>
              <a:endParaRPr/>
            </a:p>
          </p:txBody>
        </p:sp>
        <p:sp>
          <p:nvSpPr>
            <p:cNvPr id="23" name="object 23"/>
            <p:cNvSpPr/>
            <p:nvPr/>
          </p:nvSpPr>
          <p:spPr>
            <a:xfrm>
              <a:off x="6205473" y="1346200"/>
              <a:ext cx="704850" cy="828675"/>
            </a:xfrm>
            <a:custGeom>
              <a:avLst/>
              <a:gdLst/>
              <a:ahLst/>
              <a:cxnLst/>
              <a:rect l="l" t="t" r="r" b="b"/>
              <a:pathLst>
                <a:path w="704850" h="828675">
                  <a:moveTo>
                    <a:pt x="0" y="828675"/>
                  </a:moveTo>
                  <a:lnTo>
                    <a:pt x="704850" y="828675"/>
                  </a:lnTo>
                  <a:lnTo>
                    <a:pt x="704850" y="0"/>
                  </a:lnTo>
                  <a:lnTo>
                    <a:pt x="0" y="0"/>
                  </a:lnTo>
                  <a:lnTo>
                    <a:pt x="0" y="828675"/>
                  </a:lnTo>
                  <a:close/>
                </a:path>
              </a:pathLst>
            </a:custGeom>
            <a:ln w="19050">
              <a:solidFill>
                <a:srgbClr val="FFFFFF"/>
              </a:solidFill>
            </a:ln>
          </p:spPr>
          <p:txBody>
            <a:bodyPr wrap="square" lIns="0" tIns="0" rIns="0" bIns="0" rtlCol="0"/>
            <a:lstStyle/>
            <a:p>
              <a:endParaRPr/>
            </a:p>
          </p:txBody>
        </p:sp>
      </p:grpSp>
      <p:sp>
        <p:nvSpPr>
          <p:cNvPr id="24" name="object 24"/>
          <p:cNvSpPr txBox="1"/>
          <p:nvPr/>
        </p:nvSpPr>
        <p:spPr>
          <a:xfrm>
            <a:off x="6235065" y="1492758"/>
            <a:ext cx="641350" cy="513080"/>
          </a:xfrm>
          <a:prstGeom prst="rect">
            <a:avLst/>
          </a:prstGeom>
        </p:spPr>
        <p:txBody>
          <a:bodyPr vert="horz" wrap="square" lIns="0" tIns="12065" rIns="0" bIns="0" rtlCol="0">
            <a:spAutoFit/>
          </a:bodyPr>
          <a:lstStyle/>
          <a:p>
            <a:pPr marL="137160">
              <a:lnSpc>
                <a:spcPct val="100000"/>
              </a:lnSpc>
              <a:spcBef>
                <a:spcPts val="95"/>
              </a:spcBef>
            </a:pPr>
            <a:r>
              <a:rPr sz="1600" spc="-5" dirty="0">
                <a:solidFill>
                  <a:srgbClr val="FFFFFF"/>
                </a:solidFill>
                <a:latin typeface="Comic Sans MS"/>
                <a:cs typeface="Comic Sans MS"/>
              </a:rPr>
              <a:t>FTP</a:t>
            </a:r>
            <a:endParaRPr sz="1600">
              <a:latin typeface="Comic Sans MS"/>
              <a:cs typeface="Comic Sans MS"/>
            </a:endParaRPr>
          </a:p>
          <a:p>
            <a:pPr marL="12700">
              <a:lnSpc>
                <a:spcPct val="100000"/>
              </a:lnSpc>
            </a:pPr>
            <a:r>
              <a:rPr sz="1600" spc="-5" dirty="0">
                <a:solidFill>
                  <a:srgbClr val="FFFFFF"/>
                </a:solidFill>
                <a:latin typeface="Comic Sans MS"/>
                <a:cs typeface="Comic Sans MS"/>
              </a:rPr>
              <a:t>ser</a:t>
            </a:r>
            <a:r>
              <a:rPr sz="1600" dirty="0">
                <a:solidFill>
                  <a:srgbClr val="FFFFFF"/>
                </a:solidFill>
                <a:latin typeface="Comic Sans MS"/>
                <a:cs typeface="Comic Sans MS"/>
              </a:rPr>
              <a:t>v</a:t>
            </a:r>
            <a:r>
              <a:rPr sz="1600" spc="-5" dirty="0">
                <a:solidFill>
                  <a:srgbClr val="FFFFFF"/>
                </a:solidFill>
                <a:latin typeface="Comic Sans MS"/>
                <a:cs typeface="Comic Sans MS"/>
              </a:rPr>
              <a:t>er</a:t>
            </a:r>
            <a:endParaRPr sz="1600">
              <a:latin typeface="Comic Sans MS"/>
              <a:cs typeface="Comic Sans MS"/>
            </a:endParaRPr>
          </a:p>
        </p:txBody>
      </p:sp>
      <p:sp>
        <p:nvSpPr>
          <p:cNvPr id="25" name="object 25"/>
          <p:cNvSpPr/>
          <p:nvPr/>
        </p:nvSpPr>
        <p:spPr>
          <a:xfrm>
            <a:off x="2319401" y="1336675"/>
            <a:ext cx="1695450" cy="838200"/>
          </a:xfrm>
          <a:custGeom>
            <a:avLst/>
            <a:gdLst/>
            <a:ahLst/>
            <a:cxnLst/>
            <a:rect l="l" t="t" r="r" b="b"/>
            <a:pathLst>
              <a:path w="1695450" h="838200">
                <a:moveTo>
                  <a:pt x="990600" y="828675"/>
                </a:moveTo>
                <a:lnTo>
                  <a:pt x="1695450" y="828675"/>
                </a:lnTo>
                <a:lnTo>
                  <a:pt x="1695450" y="0"/>
                </a:lnTo>
                <a:lnTo>
                  <a:pt x="990600" y="0"/>
                </a:lnTo>
                <a:lnTo>
                  <a:pt x="990600" y="828675"/>
                </a:lnTo>
                <a:close/>
              </a:path>
              <a:path w="1695450" h="838200">
                <a:moveTo>
                  <a:pt x="0" y="838200"/>
                </a:moveTo>
                <a:lnTo>
                  <a:pt x="962025" y="838200"/>
                </a:lnTo>
                <a:lnTo>
                  <a:pt x="962025" y="9525"/>
                </a:lnTo>
                <a:lnTo>
                  <a:pt x="0" y="9525"/>
                </a:lnTo>
                <a:lnTo>
                  <a:pt x="0" y="838200"/>
                </a:lnTo>
                <a:close/>
              </a:path>
            </a:pathLst>
          </a:custGeom>
          <a:ln w="19050">
            <a:solidFill>
              <a:srgbClr val="FFFFFF"/>
            </a:solidFill>
          </a:ln>
        </p:spPr>
        <p:txBody>
          <a:bodyPr wrap="square" lIns="0" tIns="0" rIns="0" bIns="0" rtlCol="0"/>
          <a:lstStyle/>
          <a:p>
            <a:endParaRPr/>
          </a:p>
        </p:txBody>
      </p:sp>
      <p:sp>
        <p:nvSpPr>
          <p:cNvPr id="26" name="object 26"/>
          <p:cNvSpPr txBox="1"/>
          <p:nvPr/>
        </p:nvSpPr>
        <p:spPr>
          <a:xfrm>
            <a:off x="2328926" y="1350962"/>
            <a:ext cx="957580" cy="809625"/>
          </a:xfrm>
          <a:prstGeom prst="rect">
            <a:avLst/>
          </a:prstGeom>
          <a:solidFill>
            <a:srgbClr val="33CCCC"/>
          </a:solidFill>
        </p:spPr>
        <p:txBody>
          <a:bodyPr vert="horz" wrap="square" lIns="0" tIns="48895" rIns="0" bIns="0" rtlCol="0">
            <a:spAutoFit/>
          </a:bodyPr>
          <a:lstStyle/>
          <a:p>
            <a:pPr marL="8890" algn="ctr">
              <a:lnSpc>
                <a:spcPct val="100000"/>
              </a:lnSpc>
              <a:spcBef>
                <a:spcPts val="385"/>
              </a:spcBef>
            </a:pPr>
            <a:r>
              <a:rPr sz="1600" spc="-5" dirty="0">
                <a:solidFill>
                  <a:srgbClr val="FFFFFF"/>
                </a:solidFill>
                <a:latin typeface="Comic Sans MS"/>
                <a:cs typeface="Comic Sans MS"/>
              </a:rPr>
              <a:t>FTP</a:t>
            </a:r>
            <a:endParaRPr sz="1600">
              <a:latin typeface="Comic Sans MS"/>
              <a:cs typeface="Comic Sans MS"/>
            </a:endParaRPr>
          </a:p>
          <a:p>
            <a:pPr marL="37465" marR="21590" indent="-1905" algn="ctr">
              <a:lnSpc>
                <a:spcPct val="100000"/>
              </a:lnSpc>
            </a:pPr>
            <a:r>
              <a:rPr sz="1600" spc="-5" dirty="0">
                <a:solidFill>
                  <a:srgbClr val="FFFFFF"/>
                </a:solidFill>
                <a:latin typeface="Comic Sans MS"/>
                <a:cs typeface="Comic Sans MS"/>
              </a:rPr>
              <a:t>user  </a:t>
            </a:r>
            <a:r>
              <a:rPr sz="1600" spc="-10" dirty="0">
                <a:solidFill>
                  <a:srgbClr val="FFFFFF"/>
                </a:solidFill>
                <a:latin typeface="Comic Sans MS"/>
                <a:cs typeface="Comic Sans MS"/>
              </a:rPr>
              <a:t>in</a:t>
            </a:r>
            <a:r>
              <a:rPr sz="1600" spc="-5" dirty="0">
                <a:solidFill>
                  <a:srgbClr val="FFFFFF"/>
                </a:solidFill>
                <a:latin typeface="Comic Sans MS"/>
                <a:cs typeface="Comic Sans MS"/>
              </a:rPr>
              <a:t>ter</a:t>
            </a:r>
            <a:r>
              <a:rPr sz="1600" dirty="0">
                <a:solidFill>
                  <a:srgbClr val="FFFFFF"/>
                </a:solidFill>
                <a:latin typeface="Comic Sans MS"/>
                <a:cs typeface="Comic Sans MS"/>
              </a:rPr>
              <a:t>f</a:t>
            </a:r>
            <a:r>
              <a:rPr sz="1600" spc="-5" dirty="0">
                <a:solidFill>
                  <a:srgbClr val="FFFFFF"/>
                </a:solidFill>
                <a:latin typeface="Comic Sans MS"/>
                <a:cs typeface="Comic Sans MS"/>
              </a:rPr>
              <a:t>a</a:t>
            </a:r>
            <a:r>
              <a:rPr sz="1600" spc="-10" dirty="0">
                <a:solidFill>
                  <a:srgbClr val="FFFFFF"/>
                </a:solidFill>
                <a:latin typeface="Comic Sans MS"/>
                <a:cs typeface="Comic Sans MS"/>
              </a:rPr>
              <a:t>c</a:t>
            </a:r>
            <a:r>
              <a:rPr sz="1600" spc="-5" dirty="0">
                <a:solidFill>
                  <a:srgbClr val="FFFFFF"/>
                </a:solidFill>
                <a:latin typeface="Comic Sans MS"/>
                <a:cs typeface="Comic Sans MS"/>
              </a:rPr>
              <a:t>e</a:t>
            </a:r>
            <a:endParaRPr sz="1600">
              <a:latin typeface="Comic Sans MS"/>
              <a:cs typeface="Comic Sans MS"/>
            </a:endParaRPr>
          </a:p>
        </p:txBody>
      </p:sp>
      <p:sp>
        <p:nvSpPr>
          <p:cNvPr id="27" name="object 27"/>
          <p:cNvSpPr txBox="1"/>
          <p:nvPr/>
        </p:nvSpPr>
        <p:spPr>
          <a:xfrm>
            <a:off x="3305238" y="1350962"/>
            <a:ext cx="700405" cy="809625"/>
          </a:xfrm>
          <a:prstGeom prst="rect">
            <a:avLst/>
          </a:prstGeom>
          <a:solidFill>
            <a:srgbClr val="6086E2"/>
          </a:solidFill>
        </p:spPr>
        <p:txBody>
          <a:bodyPr vert="horz" wrap="square" lIns="0" tIns="144145" rIns="0" bIns="0" rtlCol="0">
            <a:spAutoFit/>
          </a:bodyPr>
          <a:lstStyle/>
          <a:p>
            <a:pPr marL="171450">
              <a:lnSpc>
                <a:spcPct val="100000"/>
              </a:lnSpc>
              <a:spcBef>
                <a:spcPts val="1135"/>
              </a:spcBef>
            </a:pPr>
            <a:r>
              <a:rPr sz="1600" spc="-5" dirty="0">
                <a:solidFill>
                  <a:srgbClr val="FFFFFF"/>
                </a:solidFill>
                <a:latin typeface="Comic Sans MS"/>
                <a:cs typeface="Comic Sans MS"/>
              </a:rPr>
              <a:t>FTP</a:t>
            </a:r>
            <a:endParaRPr sz="1600">
              <a:latin typeface="Comic Sans MS"/>
              <a:cs typeface="Comic Sans MS"/>
            </a:endParaRPr>
          </a:p>
          <a:p>
            <a:pPr marL="88900">
              <a:lnSpc>
                <a:spcPct val="100000"/>
              </a:lnSpc>
            </a:pPr>
            <a:r>
              <a:rPr sz="1600" spc="-10" dirty="0">
                <a:solidFill>
                  <a:srgbClr val="FFFFFF"/>
                </a:solidFill>
                <a:latin typeface="Comic Sans MS"/>
                <a:cs typeface="Comic Sans MS"/>
              </a:rPr>
              <a:t>client</a:t>
            </a:r>
            <a:endParaRPr sz="1600">
              <a:latin typeface="Comic Sans MS"/>
              <a:cs typeface="Comic Sans MS"/>
            </a:endParaRPr>
          </a:p>
        </p:txBody>
      </p:sp>
      <p:sp>
        <p:nvSpPr>
          <p:cNvPr id="28" name="object 28"/>
          <p:cNvSpPr txBox="1"/>
          <p:nvPr/>
        </p:nvSpPr>
        <p:spPr>
          <a:xfrm>
            <a:off x="3603497" y="2482087"/>
            <a:ext cx="838835" cy="513080"/>
          </a:xfrm>
          <a:prstGeom prst="rect">
            <a:avLst/>
          </a:prstGeom>
        </p:spPr>
        <p:txBody>
          <a:bodyPr vert="horz" wrap="square" lIns="0" tIns="12065" rIns="0" bIns="0" rtlCol="0">
            <a:spAutoFit/>
          </a:bodyPr>
          <a:lstStyle/>
          <a:p>
            <a:pPr marL="12700" marR="5080">
              <a:lnSpc>
                <a:spcPct val="100000"/>
              </a:lnSpc>
              <a:spcBef>
                <a:spcPts val="95"/>
              </a:spcBef>
            </a:pPr>
            <a:r>
              <a:rPr sz="1600" spc="-5" dirty="0">
                <a:solidFill>
                  <a:srgbClr val="FFFFFF"/>
                </a:solidFill>
                <a:latin typeface="Comic Sans MS"/>
                <a:cs typeface="Comic Sans MS"/>
              </a:rPr>
              <a:t>local</a:t>
            </a:r>
            <a:r>
              <a:rPr sz="1600" spc="-60" dirty="0">
                <a:solidFill>
                  <a:srgbClr val="FFFFFF"/>
                </a:solidFill>
                <a:latin typeface="Comic Sans MS"/>
                <a:cs typeface="Comic Sans MS"/>
              </a:rPr>
              <a:t> </a:t>
            </a:r>
            <a:r>
              <a:rPr sz="1600" spc="-10" dirty="0">
                <a:solidFill>
                  <a:srgbClr val="FFFFFF"/>
                </a:solidFill>
                <a:latin typeface="Comic Sans MS"/>
                <a:cs typeface="Comic Sans MS"/>
              </a:rPr>
              <a:t>file  </a:t>
            </a:r>
            <a:r>
              <a:rPr sz="1600" spc="-5" dirty="0">
                <a:solidFill>
                  <a:srgbClr val="FFFFFF"/>
                </a:solidFill>
                <a:latin typeface="Comic Sans MS"/>
                <a:cs typeface="Comic Sans MS"/>
              </a:rPr>
              <a:t>system</a:t>
            </a:r>
            <a:endParaRPr sz="1600">
              <a:latin typeface="Comic Sans MS"/>
              <a:cs typeface="Comic Sans MS"/>
            </a:endParaRPr>
          </a:p>
        </p:txBody>
      </p:sp>
      <p:sp>
        <p:nvSpPr>
          <p:cNvPr id="29" name="object 29"/>
          <p:cNvSpPr/>
          <p:nvPr/>
        </p:nvSpPr>
        <p:spPr>
          <a:xfrm>
            <a:off x="2862199" y="2165349"/>
            <a:ext cx="3733800" cy="447675"/>
          </a:xfrm>
          <a:custGeom>
            <a:avLst/>
            <a:gdLst/>
            <a:ahLst/>
            <a:cxnLst/>
            <a:rect l="l" t="t" r="r" b="b"/>
            <a:pathLst>
              <a:path w="3733800" h="447675">
                <a:moveTo>
                  <a:pt x="323850" y="447675"/>
                </a:moveTo>
                <a:lnTo>
                  <a:pt x="315937" y="402209"/>
                </a:lnTo>
                <a:lnTo>
                  <a:pt x="309245" y="363728"/>
                </a:lnTo>
                <a:lnTo>
                  <a:pt x="286321" y="380707"/>
                </a:lnTo>
                <a:lnTo>
                  <a:pt x="52971" y="65151"/>
                </a:lnTo>
                <a:lnTo>
                  <a:pt x="66675" y="54991"/>
                </a:lnTo>
                <a:lnTo>
                  <a:pt x="75946" y="48133"/>
                </a:lnTo>
                <a:lnTo>
                  <a:pt x="0" y="9525"/>
                </a:lnTo>
                <a:lnTo>
                  <a:pt x="14732" y="93472"/>
                </a:lnTo>
                <a:lnTo>
                  <a:pt x="37642" y="76504"/>
                </a:lnTo>
                <a:lnTo>
                  <a:pt x="270992" y="392061"/>
                </a:lnTo>
                <a:lnTo>
                  <a:pt x="248031" y="409067"/>
                </a:lnTo>
                <a:lnTo>
                  <a:pt x="323850" y="447675"/>
                </a:lnTo>
                <a:close/>
              </a:path>
              <a:path w="3733800" h="447675">
                <a:moveTo>
                  <a:pt x="828675" y="0"/>
                </a:moveTo>
                <a:lnTo>
                  <a:pt x="752221" y="37592"/>
                </a:lnTo>
                <a:lnTo>
                  <a:pt x="774966" y="54876"/>
                </a:lnTo>
                <a:lnTo>
                  <a:pt x="533971" y="371779"/>
                </a:lnTo>
                <a:lnTo>
                  <a:pt x="511175" y="354457"/>
                </a:lnTo>
                <a:lnTo>
                  <a:pt x="495300" y="438150"/>
                </a:lnTo>
                <a:lnTo>
                  <a:pt x="571881" y="400558"/>
                </a:lnTo>
                <a:lnTo>
                  <a:pt x="562343" y="393319"/>
                </a:lnTo>
                <a:lnTo>
                  <a:pt x="549059" y="383247"/>
                </a:lnTo>
                <a:lnTo>
                  <a:pt x="790117" y="66382"/>
                </a:lnTo>
                <a:lnTo>
                  <a:pt x="812927" y="83693"/>
                </a:lnTo>
                <a:lnTo>
                  <a:pt x="820254" y="44704"/>
                </a:lnTo>
                <a:lnTo>
                  <a:pt x="828675" y="0"/>
                </a:lnTo>
                <a:close/>
              </a:path>
              <a:path w="3733800" h="447675">
                <a:moveTo>
                  <a:pt x="3733800" y="85725"/>
                </a:moveTo>
                <a:lnTo>
                  <a:pt x="3727450" y="73025"/>
                </a:lnTo>
                <a:lnTo>
                  <a:pt x="3695700" y="9525"/>
                </a:lnTo>
                <a:lnTo>
                  <a:pt x="3657600" y="85725"/>
                </a:lnTo>
                <a:lnTo>
                  <a:pt x="3686175" y="85725"/>
                </a:lnTo>
                <a:lnTo>
                  <a:pt x="3686175" y="361950"/>
                </a:lnTo>
                <a:lnTo>
                  <a:pt x="3657600" y="361950"/>
                </a:lnTo>
                <a:lnTo>
                  <a:pt x="3695700" y="438150"/>
                </a:lnTo>
                <a:lnTo>
                  <a:pt x="3727450" y="374650"/>
                </a:lnTo>
                <a:lnTo>
                  <a:pt x="3733800" y="361950"/>
                </a:lnTo>
                <a:lnTo>
                  <a:pt x="3705225" y="361950"/>
                </a:lnTo>
                <a:lnTo>
                  <a:pt x="3705225" y="85725"/>
                </a:lnTo>
                <a:lnTo>
                  <a:pt x="3733800" y="85725"/>
                </a:lnTo>
                <a:close/>
              </a:path>
            </a:pathLst>
          </a:custGeom>
          <a:solidFill>
            <a:srgbClr val="FFFFFF"/>
          </a:solidFill>
        </p:spPr>
        <p:txBody>
          <a:bodyPr wrap="square" lIns="0" tIns="0" rIns="0" bIns="0" rtlCol="0"/>
          <a:lstStyle/>
          <a:p>
            <a:endParaRPr/>
          </a:p>
        </p:txBody>
      </p:sp>
      <p:grpSp>
        <p:nvGrpSpPr>
          <p:cNvPr id="30" name="object 30"/>
          <p:cNvGrpSpPr/>
          <p:nvPr/>
        </p:nvGrpSpPr>
        <p:grpSpPr>
          <a:xfrm>
            <a:off x="1133475" y="1389062"/>
            <a:ext cx="1119505" cy="694055"/>
            <a:chOff x="1133475" y="1389062"/>
            <a:chExt cx="1119505" cy="694055"/>
          </a:xfrm>
        </p:grpSpPr>
        <p:sp>
          <p:nvSpPr>
            <p:cNvPr id="31" name="object 31"/>
            <p:cNvSpPr/>
            <p:nvPr/>
          </p:nvSpPr>
          <p:spPr>
            <a:xfrm>
              <a:off x="1133475" y="1389062"/>
              <a:ext cx="561975" cy="693737"/>
            </a:xfrm>
            <a:prstGeom prst="rect">
              <a:avLst/>
            </a:prstGeom>
            <a:blipFill>
              <a:blip r:embed="rId2" cstate="print"/>
              <a:stretch>
                <a:fillRect/>
              </a:stretch>
            </a:blipFill>
          </p:spPr>
          <p:txBody>
            <a:bodyPr wrap="square" lIns="0" tIns="0" rIns="0" bIns="0" rtlCol="0"/>
            <a:lstStyle/>
            <a:p>
              <a:endParaRPr/>
            </a:p>
          </p:txBody>
        </p:sp>
        <p:sp>
          <p:nvSpPr>
            <p:cNvPr id="32" name="object 32"/>
            <p:cNvSpPr/>
            <p:nvPr/>
          </p:nvSpPr>
          <p:spPr>
            <a:xfrm>
              <a:off x="1671573" y="1746250"/>
              <a:ext cx="581025" cy="76200"/>
            </a:xfrm>
            <a:custGeom>
              <a:avLst/>
              <a:gdLst/>
              <a:ahLst/>
              <a:cxnLst/>
              <a:rect l="l" t="t" r="r" b="b"/>
              <a:pathLst>
                <a:path w="581025" h="76200">
                  <a:moveTo>
                    <a:pt x="76200" y="0"/>
                  </a:moveTo>
                  <a:lnTo>
                    <a:pt x="0" y="38100"/>
                  </a:lnTo>
                  <a:lnTo>
                    <a:pt x="76200" y="76200"/>
                  </a:lnTo>
                  <a:lnTo>
                    <a:pt x="76200" y="47625"/>
                  </a:lnTo>
                  <a:lnTo>
                    <a:pt x="63500" y="47625"/>
                  </a:lnTo>
                  <a:lnTo>
                    <a:pt x="63500" y="28575"/>
                  </a:lnTo>
                  <a:lnTo>
                    <a:pt x="76200" y="28575"/>
                  </a:lnTo>
                  <a:lnTo>
                    <a:pt x="76200" y="0"/>
                  </a:lnTo>
                  <a:close/>
                </a:path>
                <a:path w="581025" h="76200">
                  <a:moveTo>
                    <a:pt x="504825" y="0"/>
                  </a:moveTo>
                  <a:lnTo>
                    <a:pt x="504825" y="76200"/>
                  </a:lnTo>
                  <a:lnTo>
                    <a:pt x="561975" y="47625"/>
                  </a:lnTo>
                  <a:lnTo>
                    <a:pt x="517525" y="47625"/>
                  </a:lnTo>
                  <a:lnTo>
                    <a:pt x="517525" y="28575"/>
                  </a:lnTo>
                  <a:lnTo>
                    <a:pt x="561975" y="28575"/>
                  </a:lnTo>
                  <a:lnTo>
                    <a:pt x="504825" y="0"/>
                  </a:lnTo>
                  <a:close/>
                </a:path>
                <a:path w="581025" h="76200">
                  <a:moveTo>
                    <a:pt x="76200" y="28575"/>
                  </a:moveTo>
                  <a:lnTo>
                    <a:pt x="63500" y="28575"/>
                  </a:lnTo>
                  <a:lnTo>
                    <a:pt x="63500" y="47625"/>
                  </a:lnTo>
                  <a:lnTo>
                    <a:pt x="76200" y="47625"/>
                  </a:lnTo>
                  <a:lnTo>
                    <a:pt x="76200" y="28575"/>
                  </a:lnTo>
                  <a:close/>
                </a:path>
                <a:path w="581025" h="76200">
                  <a:moveTo>
                    <a:pt x="504825" y="28575"/>
                  </a:moveTo>
                  <a:lnTo>
                    <a:pt x="76200" y="28575"/>
                  </a:lnTo>
                  <a:lnTo>
                    <a:pt x="76200" y="47625"/>
                  </a:lnTo>
                  <a:lnTo>
                    <a:pt x="504825" y="47625"/>
                  </a:lnTo>
                  <a:lnTo>
                    <a:pt x="504825" y="28575"/>
                  </a:lnTo>
                  <a:close/>
                </a:path>
                <a:path w="581025" h="76200">
                  <a:moveTo>
                    <a:pt x="561975" y="28575"/>
                  </a:moveTo>
                  <a:lnTo>
                    <a:pt x="517525" y="28575"/>
                  </a:lnTo>
                  <a:lnTo>
                    <a:pt x="517525" y="47625"/>
                  </a:lnTo>
                  <a:lnTo>
                    <a:pt x="561975" y="47625"/>
                  </a:lnTo>
                  <a:lnTo>
                    <a:pt x="581025" y="38100"/>
                  </a:lnTo>
                  <a:lnTo>
                    <a:pt x="561975" y="28575"/>
                  </a:lnTo>
                  <a:close/>
                </a:path>
              </a:pathLst>
            </a:custGeom>
            <a:solidFill>
              <a:srgbClr val="FFFFFF"/>
            </a:solidFill>
          </p:spPr>
          <p:txBody>
            <a:bodyPr wrap="square" lIns="0" tIns="0" rIns="0" bIns="0" rtlCol="0"/>
            <a:lstStyle/>
            <a:p>
              <a:endParaRPr/>
            </a:p>
          </p:txBody>
        </p:sp>
      </p:grpSp>
      <p:sp>
        <p:nvSpPr>
          <p:cNvPr id="33" name="object 33"/>
          <p:cNvSpPr txBox="1"/>
          <p:nvPr/>
        </p:nvSpPr>
        <p:spPr>
          <a:xfrm>
            <a:off x="1155293" y="2121534"/>
            <a:ext cx="704850" cy="513080"/>
          </a:xfrm>
          <a:prstGeom prst="rect">
            <a:avLst/>
          </a:prstGeom>
        </p:spPr>
        <p:txBody>
          <a:bodyPr vert="horz" wrap="square" lIns="0" tIns="12065" rIns="0" bIns="0" rtlCol="0">
            <a:spAutoFit/>
          </a:bodyPr>
          <a:lstStyle/>
          <a:p>
            <a:pPr marL="146685">
              <a:lnSpc>
                <a:spcPct val="100000"/>
              </a:lnSpc>
              <a:spcBef>
                <a:spcPts val="95"/>
              </a:spcBef>
            </a:pPr>
            <a:r>
              <a:rPr sz="1600" spc="-10" dirty="0">
                <a:solidFill>
                  <a:srgbClr val="FFFFFF"/>
                </a:solidFill>
                <a:latin typeface="Comic Sans MS"/>
                <a:cs typeface="Comic Sans MS"/>
              </a:rPr>
              <a:t>user</a:t>
            </a:r>
            <a:endParaRPr sz="1600">
              <a:latin typeface="Comic Sans MS"/>
              <a:cs typeface="Comic Sans MS"/>
            </a:endParaRPr>
          </a:p>
          <a:p>
            <a:pPr marL="12700">
              <a:lnSpc>
                <a:spcPct val="100000"/>
              </a:lnSpc>
            </a:pPr>
            <a:r>
              <a:rPr sz="1600" spc="-5" dirty="0">
                <a:solidFill>
                  <a:srgbClr val="FFFFFF"/>
                </a:solidFill>
                <a:latin typeface="Comic Sans MS"/>
                <a:cs typeface="Comic Sans MS"/>
              </a:rPr>
              <a:t>at</a:t>
            </a:r>
            <a:r>
              <a:rPr sz="1600" spc="-65" dirty="0">
                <a:solidFill>
                  <a:srgbClr val="FFFFFF"/>
                </a:solidFill>
                <a:latin typeface="Comic Sans MS"/>
                <a:cs typeface="Comic Sans MS"/>
              </a:rPr>
              <a:t> </a:t>
            </a:r>
            <a:r>
              <a:rPr sz="1600" spc="-5" dirty="0">
                <a:solidFill>
                  <a:srgbClr val="FFFFFF"/>
                </a:solidFill>
                <a:latin typeface="Comic Sans MS"/>
                <a:cs typeface="Comic Sans MS"/>
              </a:rPr>
              <a:t>host</a:t>
            </a:r>
            <a:endParaRPr sz="1600">
              <a:latin typeface="Comic Sans MS"/>
              <a:cs typeface="Comic Sans MS"/>
            </a:endParaRPr>
          </a:p>
        </p:txBody>
      </p:sp>
      <p:sp>
        <p:nvSpPr>
          <p:cNvPr id="34" name="object 34"/>
          <p:cNvSpPr txBox="1"/>
          <p:nvPr/>
        </p:nvSpPr>
        <p:spPr>
          <a:xfrm>
            <a:off x="1053185" y="3138271"/>
            <a:ext cx="5739765" cy="1416685"/>
          </a:xfrm>
          <a:prstGeom prst="rect">
            <a:avLst/>
          </a:prstGeom>
        </p:spPr>
        <p:txBody>
          <a:bodyPr vert="horz" wrap="square" lIns="0" tIns="73660" rIns="0" bIns="0" rtlCol="0">
            <a:spAutoFit/>
          </a:bodyPr>
          <a:lstStyle/>
          <a:p>
            <a:pPr marL="195580" indent="-182880">
              <a:lnSpc>
                <a:spcPct val="100000"/>
              </a:lnSpc>
              <a:spcBef>
                <a:spcPts val="580"/>
              </a:spcBef>
              <a:buClr>
                <a:srgbClr val="FF8500"/>
              </a:buClr>
              <a:buFont typeface="Wingdings"/>
              <a:buChar char=""/>
              <a:tabLst>
                <a:tab pos="195580" algn="l"/>
              </a:tabLst>
            </a:pPr>
            <a:r>
              <a:rPr sz="2000" spc="-15" dirty="0">
                <a:solidFill>
                  <a:srgbClr val="FFFFFF"/>
                </a:solidFill>
                <a:latin typeface="Carlito"/>
                <a:cs typeface="Carlito"/>
              </a:rPr>
              <a:t>transfer </a:t>
            </a:r>
            <a:r>
              <a:rPr sz="2000" spc="-5" dirty="0">
                <a:solidFill>
                  <a:srgbClr val="FFFFFF"/>
                </a:solidFill>
                <a:latin typeface="Carlito"/>
                <a:cs typeface="Carlito"/>
              </a:rPr>
              <a:t>file </a:t>
            </a:r>
            <a:r>
              <a:rPr sz="2000" spc="-10" dirty="0">
                <a:solidFill>
                  <a:srgbClr val="FFFFFF"/>
                </a:solidFill>
                <a:latin typeface="Carlito"/>
                <a:cs typeface="Carlito"/>
              </a:rPr>
              <a:t>to/from remote</a:t>
            </a:r>
            <a:r>
              <a:rPr sz="2000" spc="35" dirty="0">
                <a:solidFill>
                  <a:srgbClr val="FFFFFF"/>
                </a:solidFill>
                <a:latin typeface="Carlito"/>
                <a:cs typeface="Carlito"/>
              </a:rPr>
              <a:t> </a:t>
            </a:r>
            <a:r>
              <a:rPr sz="2000" spc="-10" dirty="0">
                <a:solidFill>
                  <a:srgbClr val="FFFFFF"/>
                </a:solidFill>
                <a:latin typeface="Carlito"/>
                <a:cs typeface="Carlito"/>
              </a:rPr>
              <a:t>host</a:t>
            </a:r>
            <a:endParaRPr sz="2000">
              <a:latin typeface="Carlito"/>
              <a:cs typeface="Carlito"/>
            </a:endParaRPr>
          </a:p>
          <a:p>
            <a:pPr marL="195580" indent="-182880">
              <a:lnSpc>
                <a:spcPct val="100000"/>
              </a:lnSpc>
              <a:spcBef>
                <a:spcPts val="480"/>
              </a:spcBef>
              <a:buClr>
                <a:srgbClr val="FF8500"/>
              </a:buClr>
              <a:buFont typeface="Wingdings"/>
              <a:buChar char=""/>
              <a:tabLst>
                <a:tab pos="195580" algn="l"/>
              </a:tabLst>
            </a:pPr>
            <a:r>
              <a:rPr sz="2000" spc="-10" dirty="0">
                <a:solidFill>
                  <a:srgbClr val="FFFFFF"/>
                </a:solidFill>
                <a:latin typeface="Carlito"/>
                <a:cs typeface="Carlito"/>
              </a:rPr>
              <a:t>client/server</a:t>
            </a:r>
            <a:r>
              <a:rPr sz="2000" spc="15" dirty="0">
                <a:solidFill>
                  <a:srgbClr val="FFFFFF"/>
                </a:solidFill>
                <a:latin typeface="Carlito"/>
                <a:cs typeface="Carlito"/>
              </a:rPr>
              <a:t> </a:t>
            </a:r>
            <a:r>
              <a:rPr sz="2000" dirty="0">
                <a:solidFill>
                  <a:srgbClr val="FFFFFF"/>
                </a:solidFill>
                <a:latin typeface="Carlito"/>
                <a:cs typeface="Carlito"/>
              </a:rPr>
              <a:t>model</a:t>
            </a:r>
            <a:endParaRPr sz="2000">
              <a:latin typeface="Carlito"/>
              <a:cs typeface="Carlito"/>
            </a:endParaRPr>
          </a:p>
          <a:p>
            <a:pPr marL="468630" lvl="1" indent="-183515">
              <a:lnSpc>
                <a:spcPct val="100000"/>
              </a:lnSpc>
              <a:spcBef>
                <a:spcPts val="439"/>
              </a:spcBef>
              <a:buClr>
                <a:srgbClr val="FF8500"/>
              </a:buClr>
              <a:buFont typeface="Wingdings"/>
              <a:buChar char=""/>
              <a:tabLst>
                <a:tab pos="469265" algn="l"/>
              </a:tabLst>
            </a:pPr>
            <a:r>
              <a:rPr sz="1800" i="1" spc="-5" dirty="0">
                <a:solidFill>
                  <a:srgbClr val="FF3300"/>
                </a:solidFill>
                <a:latin typeface="Carlito"/>
                <a:cs typeface="Carlito"/>
              </a:rPr>
              <a:t>client: </a:t>
            </a:r>
            <a:r>
              <a:rPr sz="1800" spc="-5" dirty="0">
                <a:solidFill>
                  <a:srgbClr val="FFFFFF"/>
                </a:solidFill>
                <a:latin typeface="Carlito"/>
                <a:cs typeface="Carlito"/>
              </a:rPr>
              <a:t>side that </a:t>
            </a:r>
            <a:r>
              <a:rPr sz="1800" spc="-10" dirty="0">
                <a:solidFill>
                  <a:srgbClr val="FFFFFF"/>
                </a:solidFill>
                <a:latin typeface="Carlito"/>
                <a:cs typeface="Carlito"/>
              </a:rPr>
              <a:t>initiates </a:t>
            </a:r>
            <a:r>
              <a:rPr sz="1800" spc="-15" dirty="0">
                <a:solidFill>
                  <a:srgbClr val="FFFFFF"/>
                </a:solidFill>
                <a:latin typeface="Carlito"/>
                <a:cs typeface="Carlito"/>
              </a:rPr>
              <a:t>transfer </a:t>
            </a:r>
            <a:r>
              <a:rPr sz="1800" spc="-5" dirty="0">
                <a:solidFill>
                  <a:srgbClr val="FFFFFF"/>
                </a:solidFill>
                <a:latin typeface="Carlito"/>
                <a:cs typeface="Carlito"/>
              </a:rPr>
              <a:t>(either </a:t>
            </a:r>
            <a:r>
              <a:rPr sz="1800" spc="-10" dirty="0">
                <a:solidFill>
                  <a:srgbClr val="FFFFFF"/>
                </a:solidFill>
                <a:latin typeface="Carlito"/>
                <a:cs typeface="Carlito"/>
              </a:rPr>
              <a:t>to/from</a:t>
            </a:r>
            <a:r>
              <a:rPr sz="1800" spc="70" dirty="0">
                <a:solidFill>
                  <a:srgbClr val="FFFFFF"/>
                </a:solidFill>
                <a:latin typeface="Carlito"/>
                <a:cs typeface="Carlito"/>
              </a:rPr>
              <a:t> </a:t>
            </a:r>
            <a:r>
              <a:rPr sz="1800" spc="-10" dirty="0">
                <a:solidFill>
                  <a:srgbClr val="FFFFFF"/>
                </a:solidFill>
                <a:latin typeface="Carlito"/>
                <a:cs typeface="Carlito"/>
              </a:rPr>
              <a:t>remote)</a:t>
            </a:r>
            <a:endParaRPr sz="1800">
              <a:latin typeface="Carlito"/>
              <a:cs typeface="Carlito"/>
            </a:endParaRPr>
          </a:p>
          <a:p>
            <a:pPr marL="468630" lvl="1" indent="-183515">
              <a:lnSpc>
                <a:spcPct val="100000"/>
              </a:lnSpc>
              <a:spcBef>
                <a:spcPts val="434"/>
              </a:spcBef>
              <a:buClr>
                <a:srgbClr val="FF8500"/>
              </a:buClr>
              <a:buFont typeface="Wingdings"/>
              <a:buChar char=""/>
              <a:tabLst>
                <a:tab pos="469265" algn="l"/>
              </a:tabLst>
            </a:pPr>
            <a:r>
              <a:rPr sz="1800" i="1" spc="-5" dirty="0">
                <a:solidFill>
                  <a:srgbClr val="FF3300"/>
                </a:solidFill>
                <a:latin typeface="Carlito"/>
                <a:cs typeface="Carlito"/>
              </a:rPr>
              <a:t>server: </a:t>
            </a:r>
            <a:r>
              <a:rPr sz="1800" spc="-10" dirty="0">
                <a:solidFill>
                  <a:srgbClr val="FFFFFF"/>
                </a:solidFill>
                <a:latin typeface="Carlito"/>
                <a:cs typeface="Carlito"/>
              </a:rPr>
              <a:t>remote</a:t>
            </a:r>
            <a:r>
              <a:rPr sz="1800" spc="25" dirty="0">
                <a:solidFill>
                  <a:srgbClr val="FFFFFF"/>
                </a:solidFill>
                <a:latin typeface="Carlito"/>
                <a:cs typeface="Carlito"/>
              </a:rPr>
              <a:t> </a:t>
            </a:r>
            <a:r>
              <a:rPr sz="1800" spc="-10" dirty="0">
                <a:solidFill>
                  <a:srgbClr val="FFFFFF"/>
                </a:solidFill>
                <a:latin typeface="Carlito"/>
                <a:cs typeface="Carlito"/>
              </a:rPr>
              <a:t>host</a:t>
            </a:r>
            <a:endParaRPr sz="1800">
              <a:latin typeface="Carlito"/>
              <a:cs typeface="Carlito"/>
            </a:endParaRPr>
          </a:p>
        </p:txBody>
      </p:sp>
      <p:sp>
        <p:nvSpPr>
          <p:cNvPr id="36" name="Slide Number Placeholder 35"/>
          <p:cNvSpPr>
            <a:spLocks noGrp="1"/>
          </p:cNvSpPr>
          <p:nvPr>
            <p:ph type="sldNum" sz="quarter" idx="7"/>
          </p:nvPr>
        </p:nvSpPr>
        <p:spPr/>
        <p:txBody>
          <a:bodyPr/>
          <a:lstStyle/>
          <a:p>
            <a:fld id="{B6F15528-21DE-4FAA-801E-634DDDAF4B2B}" type="slidenum">
              <a:rPr lang="en-US" smtClean="0"/>
              <a:t>19</a:t>
            </a:fld>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US" dirty="0"/>
          </a:p>
        </p:txBody>
      </p:sp>
      <p:sp>
        <p:nvSpPr>
          <p:cNvPr id="4" name="object 14"/>
          <p:cNvSpPr txBox="1">
            <a:spLocks noGrp="1"/>
          </p:cNvSpPr>
          <p:nvPr>
            <p:ph type="title"/>
          </p:nvPr>
        </p:nvSpPr>
        <p:spPr>
          <a:xfrm>
            <a:off x="914400" y="0"/>
            <a:ext cx="5164073" cy="1150314"/>
          </a:xfrm>
          <a:prstGeom prst="rect">
            <a:avLst/>
          </a:prstGeom>
        </p:spPr>
        <p:txBody>
          <a:bodyPr vert="horz" wrap="square" lIns="0" tIns="240029" rIns="0" bIns="0" rtlCol="0">
            <a:spAutoFit/>
          </a:bodyPr>
          <a:lstStyle/>
          <a:p>
            <a:pPr marL="12700">
              <a:lnSpc>
                <a:spcPct val="100000"/>
              </a:lnSpc>
              <a:spcBef>
                <a:spcPts val="1889"/>
              </a:spcBef>
            </a:pPr>
            <a:r>
              <a:rPr spc="-10" dirty="0"/>
              <a:t>Purpose </a:t>
            </a:r>
            <a:r>
              <a:rPr spc="-5" dirty="0"/>
              <a:t>of</a:t>
            </a:r>
            <a:r>
              <a:rPr spc="-40" dirty="0"/>
              <a:t> </a:t>
            </a:r>
            <a:r>
              <a:rPr spc="-10" dirty="0"/>
              <a:t>DNS</a:t>
            </a:r>
          </a:p>
          <a:p>
            <a:pPr marL="379095">
              <a:lnSpc>
                <a:spcPct val="100000"/>
              </a:lnSpc>
              <a:spcBef>
                <a:spcPts val="635"/>
              </a:spcBef>
            </a:pPr>
            <a:endParaRPr sz="1400" dirty="0">
              <a:latin typeface="Carlito"/>
              <a:cs typeface="Carlito"/>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971551"/>
            <a:ext cx="7467600" cy="3686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Slide Number Placeholder 4"/>
          <p:cNvSpPr>
            <a:spLocks noGrp="1"/>
          </p:cNvSpPr>
          <p:nvPr>
            <p:ph type="sldNum" sz="quarter" idx="7"/>
          </p:nvPr>
        </p:nvSpPr>
        <p:spPr/>
        <p:txBody>
          <a:bodyPr/>
          <a:lstStyle/>
          <a:p>
            <a:fld id="{B6F15528-21DE-4FAA-801E-634DDDAF4B2B}" type="slidenum">
              <a:rPr lang="en-US" smtClean="0"/>
              <a:t>2</a:t>
            </a:fld>
            <a:endParaRPr lang="en-US"/>
          </a:p>
        </p:txBody>
      </p:sp>
    </p:spTree>
    <p:extLst>
      <p:ext uri="{BB962C8B-B14F-4D97-AF65-F5344CB8AC3E}">
        <p14:creationId xmlns:p14="http://schemas.microsoft.com/office/powerpoint/2010/main" val="6621346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99160" y="0"/>
            <a:ext cx="7635240" cy="627736"/>
          </a:xfrm>
          <a:prstGeom prst="rect">
            <a:avLst/>
          </a:prstGeom>
        </p:spPr>
        <p:txBody>
          <a:bodyPr vert="horz" wrap="square" lIns="0" tIns="12065" rIns="0" bIns="0" rtlCol="0">
            <a:spAutoFit/>
          </a:bodyPr>
          <a:lstStyle/>
          <a:p>
            <a:pPr marL="12700">
              <a:lnSpc>
                <a:spcPct val="100000"/>
              </a:lnSpc>
              <a:spcBef>
                <a:spcPts val="95"/>
              </a:spcBef>
            </a:pPr>
            <a:r>
              <a:rPr spc="-5" dirty="0"/>
              <a:t>File </a:t>
            </a:r>
            <a:r>
              <a:rPr spc="-55" dirty="0"/>
              <a:t>Transfer </a:t>
            </a:r>
            <a:r>
              <a:rPr spc="-20" dirty="0"/>
              <a:t>Protocol</a:t>
            </a:r>
            <a:r>
              <a:rPr spc="60" dirty="0"/>
              <a:t> </a:t>
            </a:r>
            <a:r>
              <a:rPr spc="-5" dirty="0"/>
              <a:t>(FTP)</a:t>
            </a:r>
          </a:p>
        </p:txBody>
      </p:sp>
      <p:sp>
        <p:nvSpPr>
          <p:cNvPr id="3" name="object 3"/>
          <p:cNvSpPr txBox="1"/>
          <p:nvPr/>
        </p:nvSpPr>
        <p:spPr>
          <a:xfrm>
            <a:off x="899160" y="775247"/>
            <a:ext cx="7240905" cy="3501390"/>
          </a:xfrm>
          <a:prstGeom prst="rect">
            <a:avLst/>
          </a:prstGeom>
        </p:spPr>
        <p:txBody>
          <a:bodyPr vert="horz" wrap="square" lIns="0" tIns="73660" rIns="0" bIns="0" rtlCol="0">
            <a:spAutoFit/>
          </a:bodyPr>
          <a:lstStyle/>
          <a:p>
            <a:pPr marL="259079" indent="-183515">
              <a:lnSpc>
                <a:spcPct val="100000"/>
              </a:lnSpc>
              <a:spcBef>
                <a:spcPts val="580"/>
              </a:spcBef>
              <a:buClr>
                <a:srgbClr val="FF8500"/>
              </a:buClr>
              <a:buFont typeface="Wingdings"/>
              <a:buChar char=""/>
              <a:tabLst>
                <a:tab pos="259715" algn="l"/>
              </a:tabLst>
            </a:pPr>
            <a:r>
              <a:rPr sz="2000" spc="-5" dirty="0">
                <a:solidFill>
                  <a:srgbClr val="FFFFFF"/>
                </a:solidFill>
                <a:latin typeface="Carlito"/>
                <a:cs typeface="Carlito"/>
              </a:rPr>
              <a:t>FTP client contacts FTP server </a:t>
            </a:r>
            <a:r>
              <a:rPr sz="2000" spc="-15" dirty="0">
                <a:solidFill>
                  <a:srgbClr val="FFFFFF"/>
                </a:solidFill>
                <a:latin typeface="Carlito"/>
                <a:cs typeface="Carlito"/>
              </a:rPr>
              <a:t>at </a:t>
            </a:r>
            <a:r>
              <a:rPr sz="2000" dirty="0">
                <a:solidFill>
                  <a:srgbClr val="FFFFFF"/>
                </a:solidFill>
                <a:latin typeface="Carlito"/>
                <a:cs typeface="Carlito"/>
              </a:rPr>
              <a:t>port</a:t>
            </a:r>
            <a:r>
              <a:rPr sz="2000" spc="35" dirty="0">
                <a:solidFill>
                  <a:srgbClr val="FFFFFF"/>
                </a:solidFill>
                <a:latin typeface="Carlito"/>
                <a:cs typeface="Carlito"/>
              </a:rPr>
              <a:t> </a:t>
            </a:r>
            <a:r>
              <a:rPr sz="2000" spc="5" dirty="0">
                <a:solidFill>
                  <a:srgbClr val="FFFFFF"/>
                </a:solidFill>
                <a:latin typeface="Carlito"/>
                <a:cs typeface="Carlito"/>
              </a:rPr>
              <a:t>21</a:t>
            </a:r>
            <a:endParaRPr sz="2000">
              <a:latin typeface="Carlito"/>
              <a:cs typeface="Carlito"/>
            </a:endParaRPr>
          </a:p>
          <a:p>
            <a:pPr marL="259079" indent="-183515">
              <a:lnSpc>
                <a:spcPct val="100000"/>
              </a:lnSpc>
              <a:spcBef>
                <a:spcPts val="480"/>
              </a:spcBef>
              <a:buClr>
                <a:srgbClr val="FF8500"/>
              </a:buClr>
              <a:buFont typeface="Wingdings"/>
              <a:buChar char=""/>
              <a:tabLst>
                <a:tab pos="259715" algn="l"/>
              </a:tabLst>
            </a:pPr>
            <a:r>
              <a:rPr sz="2000" spc="-5" dirty="0">
                <a:solidFill>
                  <a:srgbClr val="FFFFFF"/>
                </a:solidFill>
                <a:latin typeface="Carlito"/>
                <a:cs typeface="Carlito"/>
              </a:rPr>
              <a:t>client </a:t>
            </a:r>
            <a:r>
              <a:rPr sz="2000" spc="-10" dirty="0">
                <a:solidFill>
                  <a:srgbClr val="FFFFFF"/>
                </a:solidFill>
                <a:latin typeface="Carlito"/>
                <a:cs typeface="Carlito"/>
              </a:rPr>
              <a:t>authorized over control</a:t>
            </a:r>
            <a:r>
              <a:rPr sz="2000" spc="20" dirty="0">
                <a:solidFill>
                  <a:srgbClr val="FFFFFF"/>
                </a:solidFill>
                <a:latin typeface="Carlito"/>
                <a:cs typeface="Carlito"/>
              </a:rPr>
              <a:t> </a:t>
            </a:r>
            <a:r>
              <a:rPr sz="2000" dirty="0">
                <a:solidFill>
                  <a:srgbClr val="FFFFFF"/>
                </a:solidFill>
                <a:latin typeface="Carlito"/>
                <a:cs typeface="Carlito"/>
              </a:rPr>
              <a:t>connection</a:t>
            </a:r>
            <a:endParaRPr sz="2000">
              <a:latin typeface="Carlito"/>
              <a:cs typeface="Carlito"/>
            </a:endParaRPr>
          </a:p>
          <a:p>
            <a:pPr marL="259079" marR="70485" indent="-183515">
              <a:lnSpc>
                <a:spcPct val="100000"/>
              </a:lnSpc>
              <a:spcBef>
                <a:spcPts val="480"/>
              </a:spcBef>
              <a:buClr>
                <a:srgbClr val="FF8500"/>
              </a:buClr>
              <a:buFont typeface="Wingdings"/>
              <a:buChar char=""/>
              <a:tabLst>
                <a:tab pos="259715" algn="l"/>
                <a:tab pos="988694" algn="l"/>
                <a:tab pos="2008505" algn="l"/>
                <a:tab pos="2929255" algn="l"/>
                <a:tab pos="4028440" algn="l"/>
                <a:tab pos="4438650" algn="l"/>
                <a:tab pos="5403215" algn="l"/>
                <a:tab pos="6701790" algn="l"/>
              </a:tabLst>
            </a:pPr>
            <a:r>
              <a:rPr sz="2000" dirty="0">
                <a:solidFill>
                  <a:srgbClr val="FFFFFF"/>
                </a:solidFill>
                <a:latin typeface="Carlito"/>
                <a:cs typeface="Carlito"/>
              </a:rPr>
              <a:t>cli</a:t>
            </a:r>
            <a:r>
              <a:rPr sz="2000" spc="-10" dirty="0">
                <a:solidFill>
                  <a:srgbClr val="FFFFFF"/>
                </a:solidFill>
                <a:latin typeface="Carlito"/>
                <a:cs typeface="Carlito"/>
              </a:rPr>
              <a:t>e</a:t>
            </a:r>
            <a:r>
              <a:rPr sz="2000" spc="-20" dirty="0">
                <a:solidFill>
                  <a:srgbClr val="FFFFFF"/>
                </a:solidFill>
                <a:latin typeface="Carlito"/>
                <a:cs typeface="Carlito"/>
              </a:rPr>
              <a:t>n</a:t>
            </a:r>
            <a:r>
              <a:rPr sz="2000" dirty="0">
                <a:solidFill>
                  <a:srgbClr val="FFFFFF"/>
                </a:solidFill>
                <a:latin typeface="Carlito"/>
                <a:cs typeface="Carlito"/>
              </a:rPr>
              <a:t>t	b</a:t>
            </a:r>
            <a:r>
              <a:rPr sz="2000" spc="-40" dirty="0">
                <a:solidFill>
                  <a:srgbClr val="FFFFFF"/>
                </a:solidFill>
                <a:latin typeface="Carlito"/>
                <a:cs typeface="Carlito"/>
              </a:rPr>
              <a:t>r</a:t>
            </a:r>
            <a:r>
              <a:rPr sz="2000" spc="-15" dirty="0">
                <a:solidFill>
                  <a:srgbClr val="FFFFFF"/>
                </a:solidFill>
                <a:latin typeface="Carlito"/>
                <a:cs typeface="Carlito"/>
              </a:rPr>
              <a:t>ow</a:t>
            </a:r>
            <a:r>
              <a:rPr sz="2000" spc="-5" dirty="0">
                <a:solidFill>
                  <a:srgbClr val="FFFFFF"/>
                </a:solidFill>
                <a:latin typeface="Carlito"/>
                <a:cs typeface="Carlito"/>
              </a:rPr>
              <a:t>s</a:t>
            </a:r>
            <a:r>
              <a:rPr sz="2000" dirty="0">
                <a:solidFill>
                  <a:srgbClr val="FFFFFF"/>
                </a:solidFill>
                <a:latin typeface="Carlito"/>
                <a:cs typeface="Carlito"/>
              </a:rPr>
              <a:t>es	</a:t>
            </a:r>
            <a:r>
              <a:rPr sz="2000" spc="-30" dirty="0">
                <a:solidFill>
                  <a:srgbClr val="FFFFFF"/>
                </a:solidFill>
                <a:latin typeface="Carlito"/>
                <a:cs typeface="Carlito"/>
              </a:rPr>
              <a:t>r</a:t>
            </a:r>
            <a:r>
              <a:rPr sz="2000" dirty="0">
                <a:solidFill>
                  <a:srgbClr val="FFFFFF"/>
                </a:solidFill>
                <a:latin typeface="Carlito"/>
                <a:cs typeface="Carlito"/>
              </a:rPr>
              <a:t>emo</a:t>
            </a:r>
            <a:r>
              <a:rPr sz="2000" spc="-30" dirty="0">
                <a:solidFill>
                  <a:srgbClr val="FFFFFF"/>
                </a:solidFill>
                <a:latin typeface="Carlito"/>
                <a:cs typeface="Carlito"/>
              </a:rPr>
              <a:t>t</a:t>
            </a:r>
            <a:r>
              <a:rPr sz="2000" dirty="0">
                <a:solidFill>
                  <a:srgbClr val="FFFFFF"/>
                </a:solidFill>
                <a:latin typeface="Carlito"/>
                <a:cs typeface="Carlito"/>
              </a:rPr>
              <a:t>e	di</a:t>
            </a:r>
            <a:r>
              <a:rPr sz="2000" spc="-20" dirty="0">
                <a:solidFill>
                  <a:srgbClr val="FFFFFF"/>
                </a:solidFill>
                <a:latin typeface="Carlito"/>
                <a:cs typeface="Carlito"/>
              </a:rPr>
              <a:t>r</a:t>
            </a:r>
            <a:r>
              <a:rPr sz="2000" dirty="0">
                <a:solidFill>
                  <a:srgbClr val="FFFFFF"/>
                </a:solidFill>
                <a:latin typeface="Carlito"/>
                <a:cs typeface="Carlito"/>
              </a:rPr>
              <a:t>ec</a:t>
            </a:r>
            <a:r>
              <a:rPr sz="2000" spc="-20" dirty="0">
                <a:solidFill>
                  <a:srgbClr val="FFFFFF"/>
                </a:solidFill>
                <a:latin typeface="Carlito"/>
                <a:cs typeface="Carlito"/>
              </a:rPr>
              <a:t>t</a:t>
            </a:r>
            <a:r>
              <a:rPr sz="2000" spc="-5" dirty="0">
                <a:solidFill>
                  <a:srgbClr val="FFFFFF"/>
                </a:solidFill>
                <a:latin typeface="Carlito"/>
                <a:cs typeface="Carlito"/>
              </a:rPr>
              <a:t>o</a:t>
            </a:r>
            <a:r>
              <a:rPr sz="2000" spc="5" dirty="0">
                <a:solidFill>
                  <a:srgbClr val="FFFFFF"/>
                </a:solidFill>
                <a:latin typeface="Carlito"/>
                <a:cs typeface="Carlito"/>
              </a:rPr>
              <a:t>r</a:t>
            </a:r>
            <a:r>
              <a:rPr sz="2000" dirty="0">
                <a:solidFill>
                  <a:srgbClr val="FFFFFF"/>
                </a:solidFill>
                <a:latin typeface="Carlito"/>
                <a:cs typeface="Carlito"/>
              </a:rPr>
              <a:t>y	</a:t>
            </a:r>
            <a:r>
              <a:rPr sz="2000" spc="-20" dirty="0">
                <a:solidFill>
                  <a:srgbClr val="FFFFFF"/>
                </a:solidFill>
                <a:latin typeface="Carlito"/>
                <a:cs typeface="Carlito"/>
              </a:rPr>
              <a:t>b</a:t>
            </a:r>
            <a:r>
              <a:rPr sz="2000" dirty="0">
                <a:solidFill>
                  <a:srgbClr val="FFFFFF"/>
                </a:solidFill>
                <a:latin typeface="Carlito"/>
                <a:cs typeface="Carlito"/>
              </a:rPr>
              <a:t>y	</a:t>
            </a:r>
            <a:r>
              <a:rPr sz="2000" spc="-5" dirty="0">
                <a:solidFill>
                  <a:srgbClr val="FFFFFF"/>
                </a:solidFill>
                <a:latin typeface="Carlito"/>
                <a:cs typeface="Carlito"/>
              </a:rPr>
              <a:t>s</a:t>
            </a:r>
            <a:r>
              <a:rPr sz="2000" spc="-20" dirty="0">
                <a:solidFill>
                  <a:srgbClr val="FFFFFF"/>
                </a:solidFill>
                <a:latin typeface="Carlito"/>
                <a:cs typeface="Carlito"/>
              </a:rPr>
              <a:t>e</a:t>
            </a:r>
            <a:r>
              <a:rPr sz="2000" dirty="0">
                <a:solidFill>
                  <a:srgbClr val="FFFFFF"/>
                </a:solidFill>
                <a:latin typeface="Carlito"/>
                <a:cs typeface="Carlito"/>
              </a:rPr>
              <a:t>ndi</a:t>
            </a:r>
            <a:r>
              <a:rPr sz="2000" spc="-10" dirty="0">
                <a:solidFill>
                  <a:srgbClr val="FFFFFF"/>
                </a:solidFill>
                <a:latin typeface="Carlito"/>
                <a:cs typeface="Carlito"/>
              </a:rPr>
              <a:t>n</a:t>
            </a:r>
            <a:r>
              <a:rPr sz="2000" dirty="0">
                <a:solidFill>
                  <a:srgbClr val="FFFFFF"/>
                </a:solidFill>
                <a:latin typeface="Carlito"/>
                <a:cs typeface="Carlito"/>
              </a:rPr>
              <a:t>g	</a:t>
            </a:r>
            <a:r>
              <a:rPr sz="2000" spc="-10" dirty="0">
                <a:solidFill>
                  <a:srgbClr val="FFFFFF"/>
                </a:solidFill>
                <a:latin typeface="Carlito"/>
                <a:cs typeface="Carlito"/>
              </a:rPr>
              <a:t>c</a:t>
            </a:r>
            <a:r>
              <a:rPr sz="2000" spc="-5" dirty="0">
                <a:solidFill>
                  <a:srgbClr val="FFFFFF"/>
                </a:solidFill>
                <a:latin typeface="Carlito"/>
                <a:cs typeface="Carlito"/>
              </a:rPr>
              <a:t>omman</a:t>
            </a:r>
            <a:r>
              <a:rPr sz="2000" spc="5" dirty="0">
                <a:solidFill>
                  <a:srgbClr val="FFFFFF"/>
                </a:solidFill>
                <a:latin typeface="Carlito"/>
                <a:cs typeface="Carlito"/>
              </a:rPr>
              <a:t>d</a:t>
            </a:r>
            <a:r>
              <a:rPr sz="2000" dirty="0">
                <a:solidFill>
                  <a:srgbClr val="FFFFFF"/>
                </a:solidFill>
                <a:latin typeface="Carlito"/>
                <a:cs typeface="Carlito"/>
              </a:rPr>
              <a:t>s	</a:t>
            </a:r>
            <a:r>
              <a:rPr sz="2000" spc="-15" dirty="0">
                <a:solidFill>
                  <a:srgbClr val="FFFFFF"/>
                </a:solidFill>
                <a:latin typeface="Carlito"/>
                <a:cs typeface="Carlito"/>
              </a:rPr>
              <a:t>o</a:t>
            </a:r>
            <a:r>
              <a:rPr sz="2000" spc="-30" dirty="0">
                <a:solidFill>
                  <a:srgbClr val="FFFFFF"/>
                </a:solidFill>
                <a:latin typeface="Carlito"/>
                <a:cs typeface="Carlito"/>
              </a:rPr>
              <a:t>v</a:t>
            </a:r>
            <a:r>
              <a:rPr sz="2000" dirty="0">
                <a:solidFill>
                  <a:srgbClr val="FFFFFF"/>
                </a:solidFill>
                <a:latin typeface="Carlito"/>
                <a:cs typeface="Carlito"/>
              </a:rPr>
              <a:t>er  </a:t>
            </a:r>
            <a:r>
              <a:rPr sz="2000" spc="-10" dirty="0">
                <a:solidFill>
                  <a:srgbClr val="FFFFFF"/>
                </a:solidFill>
                <a:latin typeface="Carlito"/>
                <a:cs typeface="Carlito"/>
              </a:rPr>
              <a:t>control</a:t>
            </a:r>
            <a:r>
              <a:rPr sz="2000" spc="-25" dirty="0">
                <a:solidFill>
                  <a:srgbClr val="FFFFFF"/>
                </a:solidFill>
                <a:latin typeface="Carlito"/>
                <a:cs typeface="Carlito"/>
              </a:rPr>
              <a:t> </a:t>
            </a:r>
            <a:r>
              <a:rPr sz="2000" dirty="0">
                <a:solidFill>
                  <a:srgbClr val="FFFFFF"/>
                </a:solidFill>
                <a:latin typeface="Carlito"/>
                <a:cs typeface="Carlito"/>
              </a:rPr>
              <a:t>connection.</a:t>
            </a:r>
            <a:endParaRPr sz="2000">
              <a:latin typeface="Carlito"/>
              <a:cs typeface="Carlito"/>
            </a:endParaRPr>
          </a:p>
          <a:p>
            <a:pPr marL="259079" marR="68580" indent="-183515">
              <a:lnSpc>
                <a:spcPct val="100000"/>
              </a:lnSpc>
              <a:spcBef>
                <a:spcPts val="480"/>
              </a:spcBef>
              <a:buClr>
                <a:srgbClr val="FF8500"/>
              </a:buClr>
              <a:buFont typeface="Wingdings"/>
              <a:buChar char=""/>
              <a:tabLst>
                <a:tab pos="259715" algn="l"/>
                <a:tab pos="2583180" algn="l"/>
              </a:tabLst>
            </a:pPr>
            <a:r>
              <a:rPr sz="2000" dirty="0">
                <a:solidFill>
                  <a:srgbClr val="FFFFFF"/>
                </a:solidFill>
                <a:latin typeface="Carlito"/>
                <a:cs typeface="Carlito"/>
              </a:rPr>
              <a:t>when</a:t>
            </a:r>
            <a:r>
              <a:rPr sz="2000" spc="55" dirty="0">
                <a:solidFill>
                  <a:srgbClr val="FFFFFF"/>
                </a:solidFill>
                <a:latin typeface="Carlito"/>
                <a:cs typeface="Carlito"/>
              </a:rPr>
              <a:t> </a:t>
            </a:r>
            <a:r>
              <a:rPr sz="2000" spc="-5" dirty="0">
                <a:solidFill>
                  <a:srgbClr val="FFFFFF"/>
                </a:solidFill>
                <a:latin typeface="Carlito"/>
                <a:cs typeface="Carlito"/>
              </a:rPr>
              <a:t>server</a:t>
            </a:r>
            <a:r>
              <a:rPr sz="2000" spc="65" dirty="0">
                <a:solidFill>
                  <a:srgbClr val="FFFFFF"/>
                </a:solidFill>
                <a:latin typeface="Carlito"/>
                <a:cs typeface="Carlito"/>
              </a:rPr>
              <a:t> </a:t>
            </a:r>
            <a:r>
              <a:rPr sz="2000" spc="-5" dirty="0">
                <a:solidFill>
                  <a:srgbClr val="FFFFFF"/>
                </a:solidFill>
                <a:latin typeface="Carlito"/>
                <a:cs typeface="Carlito"/>
              </a:rPr>
              <a:t>receives	file </a:t>
            </a:r>
            <a:r>
              <a:rPr sz="2000" spc="-15" dirty="0">
                <a:solidFill>
                  <a:srgbClr val="FFFFFF"/>
                </a:solidFill>
                <a:latin typeface="Carlito"/>
                <a:cs typeface="Carlito"/>
              </a:rPr>
              <a:t>transfer </a:t>
            </a:r>
            <a:r>
              <a:rPr sz="2000" spc="-5" dirty="0">
                <a:solidFill>
                  <a:srgbClr val="FFFFFF"/>
                </a:solidFill>
                <a:latin typeface="Carlito"/>
                <a:cs typeface="Carlito"/>
              </a:rPr>
              <a:t>command, server </a:t>
            </a:r>
            <a:r>
              <a:rPr sz="2000" dirty="0">
                <a:solidFill>
                  <a:srgbClr val="FFFFFF"/>
                </a:solidFill>
                <a:latin typeface="Carlito"/>
                <a:cs typeface="Carlito"/>
              </a:rPr>
              <a:t>opens </a:t>
            </a:r>
            <a:r>
              <a:rPr sz="2000" i="1" spc="10" dirty="0">
                <a:solidFill>
                  <a:srgbClr val="FFFFFF"/>
                </a:solidFill>
                <a:latin typeface="Carlito"/>
                <a:cs typeface="Carlito"/>
              </a:rPr>
              <a:t>2</a:t>
            </a:r>
            <a:r>
              <a:rPr sz="1950" i="1" spc="15" baseline="25641" dirty="0">
                <a:solidFill>
                  <a:srgbClr val="FFFFFF"/>
                </a:solidFill>
                <a:latin typeface="Carlito"/>
                <a:cs typeface="Carlito"/>
              </a:rPr>
              <a:t>nd </a:t>
            </a:r>
            <a:r>
              <a:rPr sz="2000" spc="-20" dirty="0">
                <a:solidFill>
                  <a:srgbClr val="FFFFFF"/>
                </a:solidFill>
                <a:latin typeface="Carlito"/>
                <a:cs typeface="Carlito"/>
              </a:rPr>
              <a:t>TCP  </a:t>
            </a:r>
            <a:r>
              <a:rPr sz="2000" dirty="0">
                <a:solidFill>
                  <a:srgbClr val="FFFFFF"/>
                </a:solidFill>
                <a:latin typeface="Carlito"/>
                <a:cs typeface="Carlito"/>
              </a:rPr>
              <a:t>connection </a:t>
            </a:r>
            <a:r>
              <a:rPr sz="2000" spc="-10" dirty="0">
                <a:solidFill>
                  <a:srgbClr val="FFFFFF"/>
                </a:solidFill>
                <a:latin typeface="Carlito"/>
                <a:cs typeface="Carlito"/>
              </a:rPr>
              <a:t>(for </a:t>
            </a:r>
            <a:r>
              <a:rPr sz="2000" spc="-5" dirty="0">
                <a:solidFill>
                  <a:srgbClr val="FFFFFF"/>
                </a:solidFill>
                <a:latin typeface="Carlito"/>
                <a:cs typeface="Carlito"/>
              </a:rPr>
              <a:t>file) </a:t>
            </a:r>
            <a:r>
              <a:rPr sz="2000" spc="-15" dirty="0">
                <a:solidFill>
                  <a:srgbClr val="FFFFFF"/>
                </a:solidFill>
                <a:latin typeface="Carlito"/>
                <a:cs typeface="Carlito"/>
              </a:rPr>
              <a:t>to</a:t>
            </a:r>
            <a:r>
              <a:rPr sz="2000" spc="-25" dirty="0">
                <a:solidFill>
                  <a:srgbClr val="FFFFFF"/>
                </a:solidFill>
                <a:latin typeface="Carlito"/>
                <a:cs typeface="Carlito"/>
              </a:rPr>
              <a:t> </a:t>
            </a:r>
            <a:r>
              <a:rPr sz="2000" spc="-5" dirty="0">
                <a:solidFill>
                  <a:srgbClr val="FFFFFF"/>
                </a:solidFill>
                <a:latin typeface="Carlito"/>
                <a:cs typeface="Carlito"/>
              </a:rPr>
              <a:t>client</a:t>
            </a:r>
            <a:endParaRPr sz="2000">
              <a:latin typeface="Carlito"/>
              <a:cs typeface="Carlito"/>
            </a:endParaRPr>
          </a:p>
          <a:p>
            <a:pPr marL="259079" indent="-183515">
              <a:lnSpc>
                <a:spcPct val="100000"/>
              </a:lnSpc>
              <a:spcBef>
                <a:spcPts val="480"/>
              </a:spcBef>
              <a:buClr>
                <a:srgbClr val="FF8500"/>
              </a:buClr>
              <a:buFont typeface="Wingdings"/>
              <a:buChar char=""/>
              <a:tabLst>
                <a:tab pos="259715" algn="l"/>
              </a:tabLst>
            </a:pPr>
            <a:r>
              <a:rPr sz="2000" spc="-10" dirty="0">
                <a:solidFill>
                  <a:srgbClr val="FFFFFF"/>
                </a:solidFill>
                <a:latin typeface="Carlito"/>
                <a:cs typeface="Carlito"/>
              </a:rPr>
              <a:t>after transferring </a:t>
            </a:r>
            <a:r>
              <a:rPr sz="2000" dirty="0">
                <a:solidFill>
                  <a:srgbClr val="FFFFFF"/>
                </a:solidFill>
                <a:latin typeface="Carlito"/>
                <a:cs typeface="Carlito"/>
              </a:rPr>
              <a:t>one </a:t>
            </a:r>
            <a:r>
              <a:rPr sz="2000" spc="-5" dirty="0">
                <a:solidFill>
                  <a:srgbClr val="FFFFFF"/>
                </a:solidFill>
                <a:latin typeface="Carlito"/>
                <a:cs typeface="Carlito"/>
              </a:rPr>
              <a:t>file, server </a:t>
            </a:r>
            <a:r>
              <a:rPr sz="2000" dirty="0">
                <a:solidFill>
                  <a:srgbClr val="FFFFFF"/>
                </a:solidFill>
                <a:latin typeface="Carlito"/>
                <a:cs typeface="Carlito"/>
              </a:rPr>
              <a:t>closes </a:t>
            </a:r>
            <a:r>
              <a:rPr sz="2000" spc="-15" dirty="0">
                <a:solidFill>
                  <a:srgbClr val="FFFFFF"/>
                </a:solidFill>
                <a:latin typeface="Carlito"/>
                <a:cs typeface="Carlito"/>
              </a:rPr>
              <a:t>data</a:t>
            </a:r>
            <a:r>
              <a:rPr sz="2000" spc="60" dirty="0">
                <a:solidFill>
                  <a:srgbClr val="FFFFFF"/>
                </a:solidFill>
                <a:latin typeface="Carlito"/>
                <a:cs typeface="Carlito"/>
              </a:rPr>
              <a:t> </a:t>
            </a:r>
            <a:r>
              <a:rPr sz="2000" dirty="0">
                <a:solidFill>
                  <a:srgbClr val="FFFFFF"/>
                </a:solidFill>
                <a:latin typeface="Carlito"/>
                <a:cs typeface="Carlito"/>
              </a:rPr>
              <a:t>connection.</a:t>
            </a:r>
            <a:endParaRPr sz="2000">
              <a:latin typeface="Carlito"/>
              <a:cs typeface="Carlito"/>
            </a:endParaRPr>
          </a:p>
          <a:p>
            <a:pPr marL="259079" indent="-183515">
              <a:lnSpc>
                <a:spcPct val="100000"/>
              </a:lnSpc>
              <a:spcBef>
                <a:spcPts val="484"/>
              </a:spcBef>
              <a:buClr>
                <a:srgbClr val="FF8500"/>
              </a:buClr>
              <a:buFont typeface="Wingdings"/>
              <a:buChar char=""/>
              <a:tabLst>
                <a:tab pos="259715" algn="l"/>
              </a:tabLst>
            </a:pPr>
            <a:r>
              <a:rPr sz="2000" spc="-5" dirty="0">
                <a:solidFill>
                  <a:srgbClr val="FFFFFF"/>
                </a:solidFill>
                <a:latin typeface="Carlito"/>
                <a:cs typeface="Carlito"/>
              </a:rPr>
              <a:t>server </a:t>
            </a:r>
            <a:r>
              <a:rPr sz="2000" dirty="0">
                <a:solidFill>
                  <a:srgbClr val="FFFFFF"/>
                </a:solidFill>
                <a:latin typeface="Carlito"/>
                <a:cs typeface="Carlito"/>
              </a:rPr>
              <a:t>opens another </a:t>
            </a:r>
            <a:r>
              <a:rPr sz="2000" spc="-15" dirty="0">
                <a:solidFill>
                  <a:srgbClr val="FFFFFF"/>
                </a:solidFill>
                <a:latin typeface="Carlito"/>
                <a:cs typeface="Carlito"/>
              </a:rPr>
              <a:t>TCP data </a:t>
            </a:r>
            <a:r>
              <a:rPr sz="2000" dirty="0">
                <a:solidFill>
                  <a:srgbClr val="FFFFFF"/>
                </a:solidFill>
                <a:latin typeface="Carlito"/>
                <a:cs typeface="Carlito"/>
              </a:rPr>
              <a:t>connection </a:t>
            </a:r>
            <a:r>
              <a:rPr sz="2000" spc="-15" dirty="0">
                <a:solidFill>
                  <a:srgbClr val="FFFFFF"/>
                </a:solidFill>
                <a:latin typeface="Carlito"/>
                <a:cs typeface="Carlito"/>
              </a:rPr>
              <a:t>to transfer </a:t>
            </a:r>
            <a:r>
              <a:rPr sz="2000" dirty="0">
                <a:solidFill>
                  <a:srgbClr val="FFFFFF"/>
                </a:solidFill>
                <a:latin typeface="Carlito"/>
                <a:cs typeface="Carlito"/>
              </a:rPr>
              <a:t>another</a:t>
            </a:r>
            <a:r>
              <a:rPr sz="2000" spc="-5" dirty="0">
                <a:solidFill>
                  <a:srgbClr val="FFFFFF"/>
                </a:solidFill>
                <a:latin typeface="Carlito"/>
                <a:cs typeface="Carlito"/>
              </a:rPr>
              <a:t> file.</a:t>
            </a:r>
            <a:endParaRPr sz="2000">
              <a:latin typeface="Carlito"/>
              <a:cs typeface="Carlito"/>
            </a:endParaRPr>
          </a:p>
          <a:p>
            <a:pPr marL="259079" marR="71755" indent="-183515">
              <a:lnSpc>
                <a:spcPct val="100000"/>
              </a:lnSpc>
              <a:spcBef>
                <a:spcPts val="480"/>
              </a:spcBef>
              <a:buClr>
                <a:srgbClr val="FF8500"/>
              </a:buClr>
              <a:buFont typeface="Wingdings"/>
              <a:buChar char=""/>
              <a:tabLst>
                <a:tab pos="259715" algn="l"/>
                <a:tab pos="911225" algn="l"/>
                <a:tab pos="1837689" algn="l"/>
                <a:tab pos="3129280" algn="l"/>
                <a:tab pos="4192904" algn="l"/>
                <a:tab pos="5231130" algn="l"/>
                <a:tab pos="6491605" algn="l"/>
              </a:tabLst>
            </a:pPr>
            <a:r>
              <a:rPr sz="2000" spc="-5" dirty="0">
                <a:solidFill>
                  <a:srgbClr val="FFFFFF"/>
                </a:solidFill>
                <a:latin typeface="Carlito"/>
                <a:cs typeface="Carlito"/>
              </a:rPr>
              <a:t>FT</a:t>
            </a:r>
            <a:r>
              <a:rPr sz="2000" dirty="0">
                <a:solidFill>
                  <a:srgbClr val="FFFFFF"/>
                </a:solidFill>
                <a:latin typeface="Carlito"/>
                <a:cs typeface="Carlito"/>
              </a:rPr>
              <a:t>P	</a:t>
            </a:r>
            <a:r>
              <a:rPr sz="2000" spc="-5" dirty="0">
                <a:solidFill>
                  <a:srgbClr val="FFFFFF"/>
                </a:solidFill>
                <a:latin typeface="Carlito"/>
                <a:cs typeface="Carlito"/>
              </a:rPr>
              <a:t>se</a:t>
            </a:r>
            <a:r>
              <a:rPr sz="2000" spc="10" dirty="0">
                <a:solidFill>
                  <a:srgbClr val="FFFFFF"/>
                </a:solidFill>
                <a:latin typeface="Carlito"/>
                <a:cs typeface="Carlito"/>
              </a:rPr>
              <a:t>r</a:t>
            </a:r>
            <a:r>
              <a:rPr sz="2000" spc="-20" dirty="0">
                <a:solidFill>
                  <a:srgbClr val="FFFFFF"/>
                </a:solidFill>
                <a:latin typeface="Carlito"/>
                <a:cs typeface="Carlito"/>
              </a:rPr>
              <a:t>v</a:t>
            </a:r>
            <a:r>
              <a:rPr sz="2000" dirty="0">
                <a:solidFill>
                  <a:srgbClr val="FFFFFF"/>
                </a:solidFill>
                <a:latin typeface="Carlito"/>
                <a:cs typeface="Carlito"/>
              </a:rPr>
              <a:t>er	ma</a:t>
            </a:r>
            <a:r>
              <a:rPr sz="2000" spc="-10" dirty="0">
                <a:solidFill>
                  <a:srgbClr val="FFFFFF"/>
                </a:solidFill>
                <a:latin typeface="Carlito"/>
                <a:cs typeface="Carlito"/>
              </a:rPr>
              <a:t>i</a:t>
            </a:r>
            <a:r>
              <a:rPr sz="2000" spc="-20" dirty="0">
                <a:solidFill>
                  <a:srgbClr val="FFFFFF"/>
                </a:solidFill>
                <a:latin typeface="Carlito"/>
                <a:cs typeface="Carlito"/>
              </a:rPr>
              <a:t>n</a:t>
            </a:r>
            <a:r>
              <a:rPr sz="2000" spc="-25" dirty="0">
                <a:solidFill>
                  <a:srgbClr val="FFFFFF"/>
                </a:solidFill>
                <a:latin typeface="Carlito"/>
                <a:cs typeface="Carlito"/>
              </a:rPr>
              <a:t>t</a:t>
            </a:r>
            <a:r>
              <a:rPr sz="2000" dirty="0">
                <a:solidFill>
                  <a:srgbClr val="FFFFFF"/>
                </a:solidFill>
                <a:latin typeface="Carlito"/>
                <a:cs typeface="Carlito"/>
              </a:rPr>
              <a:t>ains	</a:t>
            </a:r>
            <a:r>
              <a:rPr sz="2000" spc="-50" dirty="0">
                <a:solidFill>
                  <a:srgbClr val="FFFFFF"/>
                </a:solidFill>
                <a:latin typeface="Carlito"/>
                <a:cs typeface="Carlito"/>
              </a:rPr>
              <a:t>“</a:t>
            </a:r>
            <a:r>
              <a:rPr sz="2000" spc="-30" dirty="0">
                <a:solidFill>
                  <a:srgbClr val="FFFFFF"/>
                </a:solidFill>
                <a:latin typeface="Carlito"/>
                <a:cs typeface="Carlito"/>
              </a:rPr>
              <a:t>s</a:t>
            </a:r>
            <a:r>
              <a:rPr sz="2000" spc="-25" dirty="0">
                <a:solidFill>
                  <a:srgbClr val="FFFFFF"/>
                </a:solidFill>
                <a:latin typeface="Carlito"/>
                <a:cs typeface="Carlito"/>
              </a:rPr>
              <a:t>ta</a:t>
            </a:r>
            <a:r>
              <a:rPr sz="2000" spc="-15" dirty="0">
                <a:solidFill>
                  <a:srgbClr val="FFFFFF"/>
                </a:solidFill>
                <a:latin typeface="Carlito"/>
                <a:cs typeface="Carlito"/>
              </a:rPr>
              <a:t>t</a:t>
            </a:r>
            <a:r>
              <a:rPr sz="2000" dirty="0">
                <a:solidFill>
                  <a:srgbClr val="FFFFFF"/>
                </a:solidFill>
                <a:latin typeface="Carlito"/>
                <a:cs typeface="Carlito"/>
              </a:rPr>
              <a:t>e”:	</a:t>
            </a:r>
            <a:r>
              <a:rPr sz="2000" spc="-10" dirty="0">
                <a:solidFill>
                  <a:srgbClr val="FFFFFF"/>
                </a:solidFill>
                <a:latin typeface="Carlito"/>
                <a:cs typeface="Carlito"/>
              </a:rPr>
              <a:t>c</a:t>
            </a:r>
            <a:r>
              <a:rPr sz="2000" dirty="0">
                <a:solidFill>
                  <a:srgbClr val="FFFFFF"/>
                </a:solidFill>
                <a:latin typeface="Carlito"/>
                <a:cs typeface="Carlito"/>
              </a:rPr>
              <a:t>ur</a:t>
            </a:r>
            <a:r>
              <a:rPr sz="2000" spc="-30" dirty="0">
                <a:solidFill>
                  <a:srgbClr val="FFFFFF"/>
                </a:solidFill>
                <a:latin typeface="Carlito"/>
                <a:cs typeface="Carlito"/>
              </a:rPr>
              <a:t>r</a:t>
            </a:r>
            <a:r>
              <a:rPr sz="2000" dirty="0">
                <a:solidFill>
                  <a:srgbClr val="FFFFFF"/>
                </a:solidFill>
                <a:latin typeface="Carlito"/>
                <a:cs typeface="Carlito"/>
              </a:rPr>
              <a:t>e</a:t>
            </a:r>
            <a:r>
              <a:rPr sz="2000" spc="-20" dirty="0">
                <a:solidFill>
                  <a:srgbClr val="FFFFFF"/>
                </a:solidFill>
                <a:latin typeface="Carlito"/>
                <a:cs typeface="Carlito"/>
              </a:rPr>
              <a:t>n</a:t>
            </a:r>
            <a:r>
              <a:rPr sz="2000" dirty="0">
                <a:solidFill>
                  <a:srgbClr val="FFFFFF"/>
                </a:solidFill>
                <a:latin typeface="Carlito"/>
                <a:cs typeface="Carlito"/>
              </a:rPr>
              <a:t>t	di</a:t>
            </a:r>
            <a:r>
              <a:rPr sz="2000" spc="-35" dirty="0">
                <a:solidFill>
                  <a:srgbClr val="FFFFFF"/>
                </a:solidFill>
                <a:latin typeface="Carlito"/>
                <a:cs typeface="Carlito"/>
              </a:rPr>
              <a:t>r</a:t>
            </a:r>
            <a:r>
              <a:rPr sz="2000" dirty="0">
                <a:solidFill>
                  <a:srgbClr val="FFFFFF"/>
                </a:solidFill>
                <a:latin typeface="Carlito"/>
                <a:cs typeface="Carlito"/>
              </a:rPr>
              <a:t>ec</a:t>
            </a:r>
            <a:r>
              <a:rPr sz="2000" spc="-10" dirty="0">
                <a:solidFill>
                  <a:srgbClr val="FFFFFF"/>
                </a:solidFill>
                <a:latin typeface="Carlito"/>
                <a:cs typeface="Carlito"/>
              </a:rPr>
              <a:t>t</a:t>
            </a:r>
            <a:r>
              <a:rPr sz="2000" spc="-5" dirty="0">
                <a:solidFill>
                  <a:srgbClr val="FFFFFF"/>
                </a:solidFill>
                <a:latin typeface="Carlito"/>
                <a:cs typeface="Carlito"/>
              </a:rPr>
              <a:t>o</a:t>
            </a:r>
            <a:r>
              <a:rPr sz="2000" spc="5" dirty="0">
                <a:solidFill>
                  <a:srgbClr val="FFFFFF"/>
                </a:solidFill>
                <a:latin typeface="Carlito"/>
                <a:cs typeface="Carlito"/>
              </a:rPr>
              <a:t>r</a:t>
            </a:r>
            <a:r>
              <a:rPr sz="2000" spc="-155" dirty="0">
                <a:solidFill>
                  <a:srgbClr val="FFFFFF"/>
                </a:solidFill>
                <a:latin typeface="Carlito"/>
                <a:cs typeface="Carlito"/>
              </a:rPr>
              <a:t>y</a:t>
            </a:r>
            <a:r>
              <a:rPr sz="2000" dirty="0">
                <a:solidFill>
                  <a:srgbClr val="FFFFFF"/>
                </a:solidFill>
                <a:latin typeface="Carlito"/>
                <a:cs typeface="Carlito"/>
              </a:rPr>
              <a:t>,	ear</a:t>
            </a:r>
            <a:r>
              <a:rPr sz="2000" spc="-10" dirty="0">
                <a:solidFill>
                  <a:srgbClr val="FFFFFF"/>
                </a:solidFill>
                <a:latin typeface="Carlito"/>
                <a:cs typeface="Carlito"/>
              </a:rPr>
              <a:t>l</a:t>
            </a:r>
            <a:r>
              <a:rPr sz="2000" dirty="0">
                <a:solidFill>
                  <a:srgbClr val="FFFFFF"/>
                </a:solidFill>
                <a:latin typeface="Carlito"/>
                <a:cs typeface="Carlito"/>
              </a:rPr>
              <a:t>ier  </a:t>
            </a:r>
            <a:r>
              <a:rPr sz="2000" spc="-5" dirty="0">
                <a:solidFill>
                  <a:srgbClr val="FFFFFF"/>
                </a:solidFill>
                <a:latin typeface="Carlito"/>
                <a:cs typeface="Carlito"/>
              </a:rPr>
              <a:t>authentication</a:t>
            </a:r>
            <a:endParaRPr sz="200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20</a:t>
            </a:fld>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866203" y="2067026"/>
            <a:ext cx="4575175" cy="848360"/>
            <a:chOff x="1866203" y="2067026"/>
            <a:chExt cx="4575175" cy="848360"/>
          </a:xfrm>
        </p:grpSpPr>
        <p:sp>
          <p:nvSpPr>
            <p:cNvPr id="3" name="object 3"/>
            <p:cNvSpPr/>
            <p:nvPr/>
          </p:nvSpPr>
          <p:spPr>
            <a:xfrm>
              <a:off x="2934716" y="2652648"/>
              <a:ext cx="3506470" cy="98425"/>
            </a:xfrm>
            <a:custGeom>
              <a:avLst/>
              <a:gdLst/>
              <a:ahLst/>
              <a:cxnLst/>
              <a:rect l="l" t="t" r="r" b="b"/>
              <a:pathLst>
                <a:path w="3506470" h="98425">
                  <a:moveTo>
                    <a:pt x="85470" y="12318"/>
                  </a:moveTo>
                  <a:lnTo>
                    <a:pt x="0" y="55499"/>
                  </a:lnTo>
                  <a:lnTo>
                    <a:pt x="85851" y="98043"/>
                  </a:lnTo>
                  <a:lnTo>
                    <a:pt x="85725" y="69595"/>
                  </a:lnTo>
                  <a:lnTo>
                    <a:pt x="71500" y="69595"/>
                  </a:lnTo>
                  <a:lnTo>
                    <a:pt x="71373" y="41020"/>
                  </a:lnTo>
                  <a:lnTo>
                    <a:pt x="85598" y="40967"/>
                  </a:lnTo>
                  <a:lnTo>
                    <a:pt x="85470" y="12318"/>
                  </a:lnTo>
                  <a:close/>
                </a:path>
                <a:path w="3506470" h="98425">
                  <a:moveTo>
                    <a:pt x="3477642" y="28448"/>
                  </a:moveTo>
                  <a:lnTo>
                    <a:pt x="3434587" y="28448"/>
                  </a:lnTo>
                  <a:lnTo>
                    <a:pt x="3434714" y="57023"/>
                  </a:lnTo>
                  <a:lnTo>
                    <a:pt x="3420406" y="57076"/>
                  </a:lnTo>
                  <a:lnTo>
                    <a:pt x="3420491" y="85725"/>
                  </a:lnTo>
                  <a:lnTo>
                    <a:pt x="3506088" y="42544"/>
                  </a:lnTo>
                  <a:lnTo>
                    <a:pt x="3477642" y="28448"/>
                  </a:lnTo>
                  <a:close/>
                </a:path>
                <a:path w="3506470" h="98425">
                  <a:moveTo>
                    <a:pt x="85598" y="40967"/>
                  </a:moveTo>
                  <a:lnTo>
                    <a:pt x="71373" y="41020"/>
                  </a:lnTo>
                  <a:lnTo>
                    <a:pt x="71500" y="69595"/>
                  </a:lnTo>
                  <a:lnTo>
                    <a:pt x="85725" y="69542"/>
                  </a:lnTo>
                  <a:lnTo>
                    <a:pt x="85598" y="40967"/>
                  </a:lnTo>
                  <a:close/>
                </a:path>
                <a:path w="3506470" h="98425">
                  <a:moveTo>
                    <a:pt x="85725" y="69542"/>
                  </a:moveTo>
                  <a:lnTo>
                    <a:pt x="71500" y="69595"/>
                  </a:lnTo>
                  <a:lnTo>
                    <a:pt x="85725" y="69595"/>
                  </a:lnTo>
                  <a:close/>
                </a:path>
                <a:path w="3506470" h="98425">
                  <a:moveTo>
                    <a:pt x="3420321" y="28501"/>
                  </a:moveTo>
                  <a:lnTo>
                    <a:pt x="85598" y="40967"/>
                  </a:lnTo>
                  <a:lnTo>
                    <a:pt x="85725" y="69542"/>
                  </a:lnTo>
                  <a:lnTo>
                    <a:pt x="3420406" y="57076"/>
                  </a:lnTo>
                  <a:lnTo>
                    <a:pt x="3420321" y="28501"/>
                  </a:lnTo>
                  <a:close/>
                </a:path>
                <a:path w="3506470" h="98425">
                  <a:moveTo>
                    <a:pt x="3434587" y="28448"/>
                  </a:moveTo>
                  <a:lnTo>
                    <a:pt x="3420321" y="28501"/>
                  </a:lnTo>
                  <a:lnTo>
                    <a:pt x="3420406" y="57076"/>
                  </a:lnTo>
                  <a:lnTo>
                    <a:pt x="3434714" y="57023"/>
                  </a:lnTo>
                  <a:lnTo>
                    <a:pt x="3434587" y="28448"/>
                  </a:lnTo>
                  <a:close/>
                </a:path>
                <a:path w="3506470" h="98425">
                  <a:moveTo>
                    <a:pt x="3420236" y="0"/>
                  </a:moveTo>
                  <a:lnTo>
                    <a:pt x="3420321" y="28501"/>
                  </a:lnTo>
                  <a:lnTo>
                    <a:pt x="3477642" y="28448"/>
                  </a:lnTo>
                  <a:lnTo>
                    <a:pt x="3420236" y="0"/>
                  </a:lnTo>
                  <a:close/>
                </a:path>
              </a:pathLst>
            </a:custGeom>
            <a:solidFill>
              <a:srgbClr val="FF0000"/>
            </a:solidFill>
          </p:spPr>
          <p:txBody>
            <a:bodyPr wrap="square" lIns="0" tIns="0" rIns="0" bIns="0" rtlCol="0"/>
            <a:lstStyle/>
            <a:p>
              <a:endParaRPr/>
            </a:p>
          </p:txBody>
        </p:sp>
        <p:sp>
          <p:nvSpPr>
            <p:cNvPr id="4" name="object 4"/>
            <p:cNvSpPr/>
            <p:nvPr/>
          </p:nvSpPr>
          <p:spPr>
            <a:xfrm>
              <a:off x="1866203" y="2067026"/>
              <a:ext cx="1048596" cy="848137"/>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2908554" y="2222245"/>
              <a:ext cx="3506470" cy="85725"/>
            </a:xfrm>
            <a:custGeom>
              <a:avLst/>
              <a:gdLst/>
              <a:ahLst/>
              <a:cxnLst/>
              <a:rect l="l" t="t" r="r" b="b"/>
              <a:pathLst>
                <a:path w="3506470" h="85725">
                  <a:moveTo>
                    <a:pt x="85725" y="0"/>
                  </a:moveTo>
                  <a:lnTo>
                    <a:pt x="0" y="42799"/>
                  </a:lnTo>
                  <a:lnTo>
                    <a:pt x="85725" y="85725"/>
                  </a:lnTo>
                  <a:lnTo>
                    <a:pt x="85725" y="57150"/>
                  </a:lnTo>
                  <a:lnTo>
                    <a:pt x="71500" y="57150"/>
                  </a:lnTo>
                  <a:lnTo>
                    <a:pt x="71500" y="28575"/>
                  </a:lnTo>
                  <a:lnTo>
                    <a:pt x="85725" y="28575"/>
                  </a:lnTo>
                  <a:lnTo>
                    <a:pt x="85725" y="0"/>
                  </a:lnTo>
                  <a:close/>
                </a:path>
                <a:path w="3506470" h="85725">
                  <a:moveTo>
                    <a:pt x="3420491" y="0"/>
                  </a:moveTo>
                  <a:lnTo>
                    <a:pt x="3420491" y="85725"/>
                  </a:lnTo>
                  <a:lnTo>
                    <a:pt x="3477556" y="57150"/>
                  </a:lnTo>
                  <a:lnTo>
                    <a:pt x="3434715" y="57150"/>
                  </a:lnTo>
                  <a:lnTo>
                    <a:pt x="3434842" y="28575"/>
                  </a:lnTo>
                  <a:lnTo>
                    <a:pt x="3477725" y="28575"/>
                  </a:lnTo>
                  <a:lnTo>
                    <a:pt x="3420491" y="0"/>
                  </a:lnTo>
                  <a:close/>
                </a:path>
                <a:path w="3506470" h="85725">
                  <a:moveTo>
                    <a:pt x="85725" y="28575"/>
                  </a:moveTo>
                  <a:lnTo>
                    <a:pt x="71500" y="28575"/>
                  </a:lnTo>
                  <a:lnTo>
                    <a:pt x="71500" y="57150"/>
                  </a:lnTo>
                  <a:lnTo>
                    <a:pt x="85725" y="57150"/>
                  </a:lnTo>
                  <a:lnTo>
                    <a:pt x="85725" y="28575"/>
                  </a:lnTo>
                  <a:close/>
                </a:path>
                <a:path w="3506470" h="85725">
                  <a:moveTo>
                    <a:pt x="3420491" y="28575"/>
                  </a:moveTo>
                  <a:lnTo>
                    <a:pt x="85725" y="28575"/>
                  </a:lnTo>
                  <a:lnTo>
                    <a:pt x="85725" y="57150"/>
                  </a:lnTo>
                  <a:lnTo>
                    <a:pt x="3420491" y="57150"/>
                  </a:lnTo>
                  <a:lnTo>
                    <a:pt x="3420491" y="28575"/>
                  </a:lnTo>
                  <a:close/>
                </a:path>
                <a:path w="3506470" h="85725">
                  <a:moveTo>
                    <a:pt x="3477725" y="28575"/>
                  </a:moveTo>
                  <a:lnTo>
                    <a:pt x="3434842" y="28575"/>
                  </a:lnTo>
                  <a:lnTo>
                    <a:pt x="3434715" y="57150"/>
                  </a:lnTo>
                  <a:lnTo>
                    <a:pt x="3477556" y="57150"/>
                  </a:lnTo>
                  <a:lnTo>
                    <a:pt x="3506216" y="42799"/>
                  </a:lnTo>
                  <a:lnTo>
                    <a:pt x="3477725" y="28575"/>
                  </a:lnTo>
                  <a:close/>
                </a:path>
              </a:pathLst>
            </a:custGeom>
            <a:solidFill>
              <a:srgbClr val="FF0000"/>
            </a:solidFill>
          </p:spPr>
          <p:txBody>
            <a:bodyPr wrap="square" lIns="0" tIns="0" rIns="0" bIns="0" rtlCol="0"/>
            <a:lstStyle/>
            <a:p>
              <a:endParaRPr/>
            </a:p>
          </p:txBody>
        </p:sp>
      </p:grpSp>
      <p:grpSp>
        <p:nvGrpSpPr>
          <p:cNvPr id="6" name="object 6"/>
          <p:cNvGrpSpPr/>
          <p:nvPr/>
        </p:nvGrpSpPr>
        <p:grpSpPr>
          <a:xfrm>
            <a:off x="6529514" y="1756346"/>
            <a:ext cx="496570" cy="1282065"/>
            <a:chOff x="6529514" y="1756346"/>
            <a:chExt cx="496570" cy="1282065"/>
          </a:xfrm>
        </p:grpSpPr>
        <p:sp>
          <p:nvSpPr>
            <p:cNvPr id="7" name="object 7"/>
            <p:cNvSpPr/>
            <p:nvPr/>
          </p:nvSpPr>
          <p:spPr>
            <a:xfrm>
              <a:off x="6534277" y="1769401"/>
              <a:ext cx="487045" cy="1269365"/>
            </a:xfrm>
            <a:custGeom>
              <a:avLst/>
              <a:gdLst/>
              <a:ahLst/>
              <a:cxnLst/>
              <a:rect l="l" t="t" r="r" b="b"/>
              <a:pathLst>
                <a:path w="487045" h="1269364">
                  <a:moveTo>
                    <a:pt x="486537" y="973543"/>
                  </a:moveTo>
                  <a:lnTo>
                    <a:pt x="470344" y="973543"/>
                  </a:lnTo>
                  <a:lnTo>
                    <a:pt x="470344" y="0"/>
                  </a:lnTo>
                  <a:lnTo>
                    <a:pt x="246507" y="0"/>
                  </a:lnTo>
                  <a:lnTo>
                    <a:pt x="246507" y="278777"/>
                  </a:lnTo>
                  <a:lnTo>
                    <a:pt x="3175" y="278777"/>
                  </a:lnTo>
                  <a:lnTo>
                    <a:pt x="3175" y="1260690"/>
                  </a:lnTo>
                  <a:lnTo>
                    <a:pt x="6705" y="1260690"/>
                  </a:lnTo>
                  <a:lnTo>
                    <a:pt x="0" y="1268945"/>
                  </a:lnTo>
                  <a:lnTo>
                    <a:pt x="246126" y="1268945"/>
                  </a:lnTo>
                  <a:lnTo>
                    <a:pt x="252831" y="1260690"/>
                  </a:lnTo>
                  <a:lnTo>
                    <a:pt x="311353" y="1260690"/>
                  </a:lnTo>
                  <a:lnTo>
                    <a:pt x="311353" y="1188808"/>
                  </a:lnTo>
                  <a:lnTo>
                    <a:pt x="486537" y="973543"/>
                  </a:lnTo>
                  <a:close/>
                </a:path>
              </a:pathLst>
            </a:custGeom>
            <a:solidFill>
              <a:srgbClr val="33CCCC"/>
            </a:solidFill>
          </p:spPr>
          <p:txBody>
            <a:bodyPr wrap="square" lIns="0" tIns="0" rIns="0" bIns="0" rtlCol="0"/>
            <a:lstStyle/>
            <a:p>
              <a:endParaRPr/>
            </a:p>
          </p:txBody>
        </p:sp>
        <p:sp>
          <p:nvSpPr>
            <p:cNvPr id="8" name="object 8"/>
            <p:cNvSpPr/>
            <p:nvPr/>
          </p:nvSpPr>
          <p:spPr>
            <a:xfrm>
              <a:off x="6537452" y="2048167"/>
              <a:ext cx="308610" cy="982344"/>
            </a:xfrm>
            <a:custGeom>
              <a:avLst/>
              <a:gdLst/>
              <a:ahLst/>
              <a:cxnLst/>
              <a:rect l="l" t="t" r="r" b="b"/>
              <a:pathLst>
                <a:path w="308609" h="982344">
                  <a:moveTo>
                    <a:pt x="0" y="981925"/>
                  </a:moveTo>
                  <a:lnTo>
                    <a:pt x="308178" y="981925"/>
                  </a:lnTo>
                  <a:lnTo>
                    <a:pt x="308178" y="0"/>
                  </a:lnTo>
                  <a:lnTo>
                    <a:pt x="0" y="0"/>
                  </a:lnTo>
                  <a:lnTo>
                    <a:pt x="0" y="981925"/>
                  </a:lnTo>
                  <a:close/>
                </a:path>
              </a:pathLst>
            </a:custGeom>
            <a:ln w="9525">
              <a:solidFill>
                <a:srgbClr val="FFFFFF"/>
              </a:solidFill>
            </a:ln>
          </p:spPr>
          <p:txBody>
            <a:bodyPr wrap="square" lIns="0" tIns="0" rIns="0" bIns="0" rtlCol="0"/>
            <a:lstStyle/>
            <a:p>
              <a:endParaRPr/>
            </a:p>
          </p:txBody>
        </p:sp>
        <p:sp>
          <p:nvSpPr>
            <p:cNvPr id="9" name="object 9"/>
            <p:cNvSpPr/>
            <p:nvPr/>
          </p:nvSpPr>
          <p:spPr>
            <a:xfrm>
              <a:off x="6534277" y="1761108"/>
              <a:ext cx="487045" cy="295910"/>
            </a:xfrm>
            <a:custGeom>
              <a:avLst/>
              <a:gdLst/>
              <a:ahLst/>
              <a:cxnLst/>
              <a:rect l="l" t="t" r="r" b="b"/>
              <a:pathLst>
                <a:path w="487045" h="295910">
                  <a:moveTo>
                    <a:pt x="486537" y="0"/>
                  </a:moveTo>
                  <a:lnTo>
                    <a:pt x="240411" y="0"/>
                  </a:lnTo>
                  <a:lnTo>
                    <a:pt x="0" y="295401"/>
                  </a:lnTo>
                  <a:lnTo>
                    <a:pt x="246125" y="295401"/>
                  </a:lnTo>
                  <a:lnTo>
                    <a:pt x="486537" y="0"/>
                  </a:lnTo>
                  <a:close/>
                </a:path>
              </a:pathLst>
            </a:custGeom>
            <a:solidFill>
              <a:srgbClr val="33CCCC"/>
            </a:solidFill>
          </p:spPr>
          <p:txBody>
            <a:bodyPr wrap="square" lIns="0" tIns="0" rIns="0" bIns="0" rtlCol="0"/>
            <a:lstStyle/>
            <a:p>
              <a:endParaRPr/>
            </a:p>
          </p:txBody>
        </p:sp>
        <p:sp>
          <p:nvSpPr>
            <p:cNvPr id="10" name="object 10"/>
            <p:cNvSpPr/>
            <p:nvPr/>
          </p:nvSpPr>
          <p:spPr>
            <a:xfrm>
              <a:off x="6534277" y="1761108"/>
              <a:ext cx="487045" cy="295910"/>
            </a:xfrm>
            <a:custGeom>
              <a:avLst/>
              <a:gdLst/>
              <a:ahLst/>
              <a:cxnLst/>
              <a:rect l="l" t="t" r="r" b="b"/>
              <a:pathLst>
                <a:path w="487045" h="295910">
                  <a:moveTo>
                    <a:pt x="0" y="295401"/>
                  </a:moveTo>
                  <a:lnTo>
                    <a:pt x="240411" y="0"/>
                  </a:lnTo>
                  <a:lnTo>
                    <a:pt x="486537" y="0"/>
                  </a:lnTo>
                  <a:lnTo>
                    <a:pt x="246125" y="295401"/>
                  </a:lnTo>
                  <a:lnTo>
                    <a:pt x="0" y="295401"/>
                  </a:lnTo>
                  <a:close/>
                </a:path>
              </a:pathLst>
            </a:custGeom>
            <a:ln w="9525">
              <a:solidFill>
                <a:srgbClr val="FFFFFF"/>
              </a:solidFill>
            </a:ln>
          </p:spPr>
          <p:txBody>
            <a:bodyPr wrap="square" lIns="0" tIns="0" rIns="0" bIns="0" rtlCol="0"/>
            <a:lstStyle/>
            <a:p>
              <a:endParaRPr/>
            </a:p>
          </p:txBody>
        </p:sp>
        <p:sp>
          <p:nvSpPr>
            <p:cNvPr id="11" name="object 11"/>
            <p:cNvSpPr/>
            <p:nvPr/>
          </p:nvSpPr>
          <p:spPr>
            <a:xfrm>
              <a:off x="6845681" y="1781809"/>
              <a:ext cx="175260" cy="1248410"/>
            </a:xfrm>
            <a:custGeom>
              <a:avLst/>
              <a:gdLst/>
              <a:ahLst/>
              <a:cxnLst/>
              <a:rect l="l" t="t" r="r" b="b"/>
              <a:pathLst>
                <a:path w="175259" h="1248410">
                  <a:moveTo>
                    <a:pt x="175133" y="0"/>
                  </a:moveTo>
                  <a:lnTo>
                    <a:pt x="175133" y="961135"/>
                  </a:lnTo>
                </a:path>
                <a:path w="175259" h="1248410">
                  <a:moveTo>
                    <a:pt x="175133" y="961135"/>
                  </a:moveTo>
                  <a:lnTo>
                    <a:pt x="0" y="1248283"/>
                  </a:lnTo>
                </a:path>
              </a:pathLst>
            </a:custGeom>
            <a:ln w="9525">
              <a:solidFill>
                <a:srgbClr val="FFFFFF"/>
              </a:solidFill>
            </a:ln>
          </p:spPr>
          <p:txBody>
            <a:bodyPr wrap="square" lIns="0" tIns="0" rIns="0" bIns="0" rtlCol="0"/>
            <a:lstStyle/>
            <a:p>
              <a:endParaRPr/>
            </a:p>
          </p:txBody>
        </p:sp>
        <p:sp>
          <p:nvSpPr>
            <p:cNvPr id="12" name="object 12"/>
            <p:cNvSpPr/>
            <p:nvPr/>
          </p:nvSpPr>
          <p:spPr>
            <a:xfrm>
              <a:off x="6576441" y="2177097"/>
              <a:ext cx="204470" cy="566420"/>
            </a:xfrm>
            <a:custGeom>
              <a:avLst/>
              <a:gdLst/>
              <a:ahLst/>
              <a:cxnLst/>
              <a:rect l="l" t="t" r="r" b="b"/>
              <a:pathLst>
                <a:path w="204470" h="566419">
                  <a:moveTo>
                    <a:pt x="204368" y="0"/>
                  </a:moveTo>
                  <a:lnTo>
                    <a:pt x="0" y="0"/>
                  </a:lnTo>
                  <a:lnTo>
                    <a:pt x="0" y="565848"/>
                  </a:lnTo>
                  <a:lnTo>
                    <a:pt x="204368" y="565848"/>
                  </a:lnTo>
                  <a:lnTo>
                    <a:pt x="204368" y="0"/>
                  </a:lnTo>
                  <a:close/>
                </a:path>
              </a:pathLst>
            </a:custGeom>
            <a:solidFill>
              <a:srgbClr val="D2600C"/>
            </a:solidFill>
          </p:spPr>
          <p:txBody>
            <a:bodyPr wrap="square" lIns="0" tIns="0" rIns="0" bIns="0" rtlCol="0"/>
            <a:lstStyle/>
            <a:p>
              <a:endParaRPr/>
            </a:p>
          </p:txBody>
        </p:sp>
        <p:sp>
          <p:nvSpPr>
            <p:cNvPr id="13" name="object 13"/>
            <p:cNvSpPr/>
            <p:nvPr/>
          </p:nvSpPr>
          <p:spPr>
            <a:xfrm>
              <a:off x="6576441" y="2177097"/>
              <a:ext cx="204470" cy="566420"/>
            </a:xfrm>
            <a:custGeom>
              <a:avLst/>
              <a:gdLst/>
              <a:ahLst/>
              <a:cxnLst/>
              <a:rect l="l" t="t" r="r" b="b"/>
              <a:pathLst>
                <a:path w="204470" h="566419">
                  <a:moveTo>
                    <a:pt x="0" y="565848"/>
                  </a:moveTo>
                  <a:lnTo>
                    <a:pt x="204368" y="565848"/>
                  </a:lnTo>
                  <a:lnTo>
                    <a:pt x="204368" y="0"/>
                  </a:lnTo>
                  <a:lnTo>
                    <a:pt x="0" y="0"/>
                  </a:lnTo>
                  <a:lnTo>
                    <a:pt x="0" y="565848"/>
                  </a:lnTo>
                  <a:close/>
                </a:path>
              </a:pathLst>
            </a:custGeom>
            <a:ln w="9524">
              <a:solidFill>
                <a:srgbClr val="FFFFFF"/>
              </a:solidFill>
            </a:ln>
          </p:spPr>
          <p:txBody>
            <a:bodyPr wrap="square" lIns="0" tIns="0" rIns="0" bIns="0" rtlCol="0"/>
            <a:lstStyle/>
            <a:p>
              <a:endParaRPr/>
            </a:p>
          </p:txBody>
        </p:sp>
        <p:sp>
          <p:nvSpPr>
            <p:cNvPr id="14" name="object 14"/>
            <p:cNvSpPr/>
            <p:nvPr/>
          </p:nvSpPr>
          <p:spPr>
            <a:xfrm>
              <a:off x="6605651" y="2347785"/>
              <a:ext cx="156210" cy="200025"/>
            </a:xfrm>
            <a:custGeom>
              <a:avLst/>
              <a:gdLst/>
              <a:ahLst/>
              <a:cxnLst/>
              <a:rect l="l" t="t" r="r" b="b"/>
              <a:pathLst>
                <a:path w="156209" h="200025">
                  <a:moveTo>
                    <a:pt x="155714" y="0"/>
                  </a:moveTo>
                  <a:lnTo>
                    <a:pt x="0" y="0"/>
                  </a:lnTo>
                  <a:lnTo>
                    <a:pt x="0" y="199707"/>
                  </a:lnTo>
                  <a:lnTo>
                    <a:pt x="155714" y="199707"/>
                  </a:lnTo>
                  <a:lnTo>
                    <a:pt x="155714" y="0"/>
                  </a:lnTo>
                  <a:close/>
                </a:path>
              </a:pathLst>
            </a:custGeom>
            <a:solidFill>
              <a:srgbClr val="000000"/>
            </a:solidFill>
          </p:spPr>
          <p:txBody>
            <a:bodyPr wrap="square" lIns="0" tIns="0" rIns="0" bIns="0" rtlCol="0"/>
            <a:lstStyle/>
            <a:p>
              <a:endParaRPr/>
            </a:p>
          </p:txBody>
        </p:sp>
      </p:grpSp>
      <p:sp>
        <p:nvSpPr>
          <p:cNvPr id="15" name="object 15"/>
          <p:cNvSpPr txBox="1"/>
          <p:nvPr/>
        </p:nvSpPr>
        <p:spPr>
          <a:xfrm>
            <a:off x="2137664" y="2999994"/>
            <a:ext cx="690245" cy="637540"/>
          </a:xfrm>
          <a:prstGeom prst="rect">
            <a:avLst/>
          </a:prstGeom>
        </p:spPr>
        <p:txBody>
          <a:bodyPr vert="horz" wrap="square" lIns="0" tIns="12700" rIns="0" bIns="0" rtlCol="0">
            <a:spAutoFit/>
          </a:bodyPr>
          <a:lstStyle/>
          <a:p>
            <a:pPr marL="114300">
              <a:lnSpc>
                <a:spcPct val="100000"/>
              </a:lnSpc>
              <a:spcBef>
                <a:spcPts val="100"/>
              </a:spcBef>
            </a:pPr>
            <a:r>
              <a:rPr sz="2000" dirty="0">
                <a:solidFill>
                  <a:srgbClr val="FFFFFF"/>
                </a:solidFill>
                <a:latin typeface="Comic Sans MS"/>
                <a:cs typeface="Comic Sans MS"/>
              </a:rPr>
              <a:t>FTP</a:t>
            </a:r>
            <a:endParaRPr sz="2000">
              <a:latin typeface="Comic Sans MS"/>
              <a:cs typeface="Comic Sans MS"/>
            </a:endParaRPr>
          </a:p>
          <a:p>
            <a:pPr marL="12700">
              <a:lnSpc>
                <a:spcPct val="100000"/>
              </a:lnSpc>
              <a:spcBef>
                <a:spcPts val="15"/>
              </a:spcBef>
            </a:pPr>
            <a:r>
              <a:rPr sz="2000" spc="-5" dirty="0">
                <a:solidFill>
                  <a:srgbClr val="FFFFFF"/>
                </a:solidFill>
                <a:latin typeface="Comic Sans MS"/>
                <a:cs typeface="Comic Sans MS"/>
              </a:rPr>
              <a:t>client</a:t>
            </a:r>
            <a:endParaRPr sz="2000">
              <a:latin typeface="Comic Sans MS"/>
              <a:cs typeface="Comic Sans MS"/>
            </a:endParaRPr>
          </a:p>
        </p:txBody>
      </p:sp>
      <p:sp>
        <p:nvSpPr>
          <p:cNvPr id="16" name="object 16"/>
          <p:cNvSpPr txBox="1"/>
          <p:nvPr/>
        </p:nvSpPr>
        <p:spPr>
          <a:xfrm>
            <a:off x="6286627" y="3013075"/>
            <a:ext cx="793750" cy="637540"/>
          </a:xfrm>
          <a:prstGeom prst="rect">
            <a:avLst/>
          </a:prstGeom>
        </p:spPr>
        <p:txBody>
          <a:bodyPr vert="horz" wrap="square" lIns="0" tIns="12700" rIns="0" bIns="0" rtlCol="0">
            <a:spAutoFit/>
          </a:bodyPr>
          <a:lstStyle/>
          <a:p>
            <a:pPr marL="166370">
              <a:lnSpc>
                <a:spcPct val="100000"/>
              </a:lnSpc>
              <a:spcBef>
                <a:spcPts val="100"/>
              </a:spcBef>
            </a:pPr>
            <a:r>
              <a:rPr sz="2000" dirty="0">
                <a:solidFill>
                  <a:srgbClr val="FFFFFF"/>
                </a:solidFill>
                <a:latin typeface="Comic Sans MS"/>
                <a:cs typeface="Comic Sans MS"/>
              </a:rPr>
              <a:t>FTP</a:t>
            </a:r>
            <a:endParaRPr sz="2000">
              <a:latin typeface="Comic Sans MS"/>
              <a:cs typeface="Comic Sans MS"/>
            </a:endParaRPr>
          </a:p>
          <a:p>
            <a:pPr marL="12700">
              <a:lnSpc>
                <a:spcPct val="100000"/>
              </a:lnSpc>
              <a:spcBef>
                <a:spcPts val="15"/>
              </a:spcBef>
            </a:pPr>
            <a:r>
              <a:rPr sz="2000" dirty="0">
                <a:solidFill>
                  <a:srgbClr val="FFFFFF"/>
                </a:solidFill>
                <a:latin typeface="Comic Sans MS"/>
                <a:cs typeface="Comic Sans MS"/>
              </a:rPr>
              <a:t>s</a:t>
            </a:r>
            <a:r>
              <a:rPr sz="2000" spc="-10" dirty="0">
                <a:solidFill>
                  <a:srgbClr val="FFFFFF"/>
                </a:solidFill>
                <a:latin typeface="Comic Sans MS"/>
                <a:cs typeface="Comic Sans MS"/>
              </a:rPr>
              <a:t>e</a:t>
            </a:r>
            <a:r>
              <a:rPr sz="2000" spc="-5" dirty="0">
                <a:solidFill>
                  <a:srgbClr val="FFFFFF"/>
                </a:solidFill>
                <a:latin typeface="Comic Sans MS"/>
                <a:cs typeface="Comic Sans MS"/>
              </a:rPr>
              <a:t>rv</a:t>
            </a:r>
            <a:r>
              <a:rPr sz="2000" spc="-15" dirty="0">
                <a:solidFill>
                  <a:srgbClr val="FFFFFF"/>
                </a:solidFill>
                <a:latin typeface="Comic Sans MS"/>
                <a:cs typeface="Comic Sans MS"/>
              </a:rPr>
              <a:t>e</a:t>
            </a:r>
            <a:r>
              <a:rPr sz="2000" dirty="0">
                <a:solidFill>
                  <a:srgbClr val="FFFFFF"/>
                </a:solidFill>
                <a:latin typeface="Comic Sans MS"/>
                <a:cs typeface="Comic Sans MS"/>
              </a:rPr>
              <a:t>r</a:t>
            </a:r>
            <a:endParaRPr sz="2000">
              <a:latin typeface="Comic Sans MS"/>
              <a:cs typeface="Comic Sans MS"/>
            </a:endParaRPr>
          </a:p>
        </p:txBody>
      </p:sp>
      <p:sp>
        <p:nvSpPr>
          <p:cNvPr id="17" name="object 17"/>
          <p:cNvSpPr txBox="1"/>
          <p:nvPr/>
        </p:nvSpPr>
        <p:spPr>
          <a:xfrm>
            <a:off x="3591559" y="1400936"/>
            <a:ext cx="2188845" cy="513080"/>
          </a:xfrm>
          <a:prstGeom prst="rect">
            <a:avLst/>
          </a:prstGeom>
        </p:spPr>
        <p:txBody>
          <a:bodyPr vert="horz" wrap="square" lIns="0" tIns="12065" rIns="0" bIns="0" rtlCol="0">
            <a:spAutoFit/>
          </a:bodyPr>
          <a:lstStyle/>
          <a:p>
            <a:pPr marL="753110" marR="5080" indent="-741045">
              <a:lnSpc>
                <a:spcPct val="100000"/>
              </a:lnSpc>
              <a:spcBef>
                <a:spcPts val="95"/>
              </a:spcBef>
            </a:pPr>
            <a:r>
              <a:rPr sz="1600" spc="-5" dirty="0">
                <a:solidFill>
                  <a:srgbClr val="FF0000"/>
                </a:solidFill>
                <a:latin typeface="Comic Sans MS"/>
                <a:cs typeface="Comic Sans MS"/>
              </a:rPr>
              <a:t>TCP control</a:t>
            </a:r>
            <a:r>
              <a:rPr sz="1600" spc="-40" dirty="0">
                <a:solidFill>
                  <a:srgbClr val="FF0000"/>
                </a:solidFill>
                <a:latin typeface="Comic Sans MS"/>
                <a:cs typeface="Comic Sans MS"/>
              </a:rPr>
              <a:t> </a:t>
            </a:r>
            <a:r>
              <a:rPr sz="1600" spc="-5" dirty="0">
                <a:solidFill>
                  <a:srgbClr val="FF0000"/>
                </a:solidFill>
                <a:latin typeface="Comic Sans MS"/>
                <a:cs typeface="Comic Sans MS"/>
              </a:rPr>
              <a:t>connection  port</a:t>
            </a:r>
            <a:r>
              <a:rPr sz="1600" spc="-20" dirty="0">
                <a:solidFill>
                  <a:srgbClr val="FF0000"/>
                </a:solidFill>
                <a:latin typeface="Comic Sans MS"/>
                <a:cs typeface="Comic Sans MS"/>
              </a:rPr>
              <a:t> </a:t>
            </a:r>
            <a:r>
              <a:rPr sz="1600" spc="-10" dirty="0">
                <a:solidFill>
                  <a:srgbClr val="FF0000"/>
                </a:solidFill>
                <a:latin typeface="Comic Sans MS"/>
                <a:cs typeface="Comic Sans MS"/>
              </a:rPr>
              <a:t>21</a:t>
            </a:r>
            <a:endParaRPr sz="1600">
              <a:latin typeface="Comic Sans MS"/>
              <a:cs typeface="Comic Sans MS"/>
            </a:endParaRPr>
          </a:p>
        </p:txBody>
      </p:sp>
      <p:sp>
        <p:nvSpPr>
          <p:cNvPr id="18" name="object 18"/>
          <p:cNvSpPr txBox="1"/>
          <p:nvPr/>
        </p:nvSpPr>
        <p:spPr>
          <a:xfrm>
            <a:off x="3649726" y="2821939"/>
            <a:ext cx="1939925" cy="513080"/>
          </a:xfrm>
          <a:prstGeom prst="rect">
            <a:avLst/>
          </a:prstGeom>
        </p:spPr>
        <p:txBody>
          <a:bodyPr vert="horz" wrap="square" lIns="0" tIns="12065" rIns="0" bIns="0" rtlCol="0">
            <a:spAutoFit/>
          </a:bodyPr>
          <a:lstStyle/>
          <a:p>
            <a:pPr marL="613410" marR="5080" indent="-601345">
              <a:lnSpc>
                <a:spcPct val="100000"/>
              </a:lnSpc>
              <a:spcBef>
                <a:spcPts val="95"/>
              </a:spcBef>
            </a:pPr>
            <a:r>
              <a:rPr sz="1600" spc="-5" dirty="0">
                <a:solidFill>
                  <a:srgbClr val="FF0000"/>
                </a:solidFill>
                <a:latin typeface="Comic Sans MS"/>
                <a:cs typeface="Comic Sans MS"/>
              </a:rPr>
              <a:t>TCP </a:t>
            </a:r>
            <a:r>
              <a:rPr sz="1600" spc="-10" dirty="0">
                <a:solidFill>
                  <a:srgbClr val="FF0000"/>
                </a:solidFill>
                <a:latin typeface="Comic Sans MS"/>
                <a:cs typeface="Comic Sans MS"/>
              </a:rPr>
              <a:t>data </a:t>
            </a:r>
            <a:r>
              <a:rPr sz="1600" spc="-5" dirty="0">
                <a:solidFill>
                  <a:srgbClr val="FF0000"/>
                </a:solidFill>
                <a:latin typeface="Comic Sans MS"/>
                <a:cs typeface="Comic Sans MS"/>
              </a:rPr>
              <a:t>connection  port</a:t>
            </a:r>
            <a:r>
              <a:rPr sz="1600" spc="-20" dirty="0">
                <a:solidFill>
                  <a:srgbClr val="FF0000"/>
                </a:solidFill>
                <a:latin typeface="Comic Sans MS"/>
                <a:cs typeface="Comic Sans MS"/>
              </a:rPr>
              <a:t> </a:t>
            </a:r>
            <a:r>
              <a:rPr sz="1600" spc="-10" dirty="0">
                <a:solidFill>
                  <a:srgbClr val="FF0000"/>
                </a:solidFill>
                <a:latin typeface="Comic Sans MS"/>
                <a:cs typeface="Comic Sans MS"/>
              </a:rPr>
              <a:t>20</a:t>
            </a:r>
            <a:endParaRPr sz="1600">
              <a:latin typeface="Comic Sans MS"/>
              <a:cs typeface="Comic Sans MS"/>
            </a:endParaRPr>
          </a:p>
        </p:txBody>
      </p:sp>
      <p:sp>
        <p:nvSpPr>
          <p:cNvPr id="19" name="object 19"/>
          <p:cNvSpPr txBox="1">
            <a:spLocks noGrp="1"/>
          </p:cNvSpPr>
          <p:nvPr>
            <p:ph type="title"/>
          </p:nvPr>
        </p:nvSpPr>
        <p:spPr>
          <a:xfrm>
            <a:off x="228600" y="300354"/>
            <a:ext cx="7217537" cy="635000"/>
          </a:xfrm>
          <a:prstGeom prst="rect">
            <a:avLst/>
          </a:prstGeom>
        </p:spPr>
        <p:txBody>
          <a:bodyPr vert="horz" wrap="square" lIns="0" tIns="12065" rIns="0" bIns="0" rtlCol="0">
            <a:spAutoFit/>
          </a:bodyPr>
          <a:lstStyle/>
          <a:p>
            <a:pPr marL="12700">
              <a:lnSpc>
                <a:spcPct val="100000"/>
              </a:lnSpc>
              <a:spcBef>
                <a:spcPts val="95"/>
              </a:spcBef>
            </a:pPr>
            <a:r>
              <a:rPr spc="-5" dirty="0"/>
              <a:t>File </a:t>
            </a:r>
            <a:r>
              <a:rPr spc="-55" dirty="0"/>
              <a:t>Transfer </a:t>
            </a:r>
            <a:r>
              <a:rPr spc="-20" dirty="0"/>
              <a:t>Protocol</a:t>
            </a:r>
            <a:r>
              <a:rPr spc="60" dirty="0"/>
              <a:t> </a:t>
            </a:r>
            <a:r>
              <a:rPr spc="-5" dirty="0"/>
              <a:t>(FTP)</a:t>
            </a:r>
          </a:p>
        </p:txBody>
      </p:sp>
      <p:sp>
        <p:nvSpPr>
          <p:cNvPr id="21" name="Slide Number Placeholder 20"/>
          <p:cNvSpPr>
            <a:spLocks noGrp="1"/>
          </p:cNvSpPr>
          <p:nvPr>
            <p:ph type="sldNum" sz="quarter" idx="7"/>
          </p:nvPr>
        </p:nvSpPr>
        <p:spPr/>
        <p:txBody>
          <a:bodyPr/>
          <a:lstStyle/>
          <a:p>
            <a:fld id="{B6F15528-21DE-4FAA-801E-634DDDAF4B2B}" type="slidenum">
              <a:rPr lang="en-US" smtClean="0"/>
              <a:t>21</a:t>
            </a:fld>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4800" y="300354"/>
            <a:ext cx="7141337" cy="635000"/>
          </a:xfrm>
          <a:prstGeom prst="rect">
            <a:avLst/>
          </a:prstGeom>
        </p:spPr>
        <p:txBody>
          <a:bodyPr vert="horz" wrap="square" lIns="0" tIns="12065" rIns="0" bIns="0" rtlCol="0">
            <a:spAutoFit/>
          </a:bodyPr>
          <a:lstStyle/>
          <a:p>
            <a:pPr marL="12700">
              <a:lnSpc>
                <a:spcPct val="100000"/>
              </a:lnSpc>
              <a:spcBef>
                <a:spcPts val="95"/>
              </a:spcBef>
            </a:pPr>
            <a:r>
              <a:rPr spc="-5" dirty="0"/>
              <a:t>File </a:t>
            </a:r>
            <a:r>
              <a:rPr spc="-55" dirty="0"/>
              <a:t>Transfer </a:t>
            </a:r>
            <a:r>
              <a:rPr spc="-20" dirty="0"/>
              <a:t>Protocol</a:t>
            </a:r>
            <a:r>
              <a:rPr spc="60" dirty="0"/>
              <a:t> </a:t>
            </a:r>
            <a:r>
              <a:rPr spc="-5" dirty="0"/>
              <a:t>(FTP)</a:t>
            </a:r>
          </a:p>
        </p:txBody>
      </p:sp>
      <p:sp>
        <p:nvSpPr>
          <p:cNvPr id="3" name="object 3"/>
          <p:cNvSpPr txBox="1"/>
          <p:nvPr/>
        </p:nvSpPr>
        <p:spPr>
          <a:xfrm>
            <a:off x="1084580" y="954252"/>
            <a:ext cx="7602220" cy="3797300"/>
          </a:xfrm>
          <a:prstGeom prst="rect">
            <a:avLst/>
          </a:prstGeom>
        </p:spPr>
        <p:txBody>
          <a:bodyPr vert="horz" wrap="square" lIns="0" tIns="75565" rIns="0" bIns="0" rtlCol="0">
            <a:spAutoFit/>
          </a:bodyPr>
          <a:lstStyle/>
          <a:p>
            <a:pPr marL="195580" indent="-182880">
              <a:lnSpc>
                <a:spcPct val="100000"/>
              </a:lnSpc>
              <a:spcBef>
                <a:spcPts val="595"/>
              </a:spcBef>
              <a:buClr>
                <a:srgbClr val="FF8500"/>
              </a:buClr>
              <a:buFont typeface="Arial"/>
              <a:buChar char="•"/>
              <a:tabLst>
                <a:tab pos="195580" algn="l"/>
              </a:tabLst>
            </a:pPr>
            <a:r>
              <a:rPr sz="2000" spc="-5" dirty="0">
                <a:solidFill>
                  <a:srgbClr val="FFFFFF"/>
                </a:solidFill>
                <a:latin typeface="Carlito"/>
                <a:cs typeface="Carlito"/>
              </a:rPr>
              <a:t>Multiple </a:t>
            </a:r>
            <a:r>
              <a:rPr sz="2000" dirty="0">
                <a:solidFill>
                  <a:srgbClr val="FFFFFF"/>
                </a:solidFill>
                <a:latin typeface="Carlito"/>
                <a:cs typeface="Carlito"/>
              </a:rPr>
              <a:t>connections </a:t>
            </a:r>
            <a:r>
              <a:rPr sz="2000" spc="-10" dirty="0">
                <a:solidFill>
                  <a:srgbClr val="FFFFFF"/>
                </a:solidFill>
                <a:latin typeface="Carlito"/>
                <a:cs typeface="Carlito"/>
              </a:rPr>
              <a:t>are</a:t>
            </a:r>
            <a:r>
              <a:rPr sz="2000" spc="-20" dirty="0">
                <a:solidFill>
                  <a:srgbClr val="FFFFFF"/>
                </a:solidFill>
                <a:latin typeface="Carlito"/>
                <a:cs typeface="Carlito"/>
              </a:rPr>
              <a:t> </a:t>
            </a:r>
            <a:r>
              <a:rPr sz="2000" spc="-5" dirty="0">
                <a:solidFill>
                  <a:srgbClr val="FFFFFF"/>
                </a:solidFill>
                <a:latin typeface="Carlito"/>
                <a:cs typeface="Carlito"/>
              </a:rPr>
              <a:t>used</a:t>
            </a:r>
            <a:endParaRPr sz="2000" dirty="0">
              <a:latin typeface="Carlito"/>
              <a:cs typeface="Carlito"/>
            </a:endParaRPr>
          </a:p>
          <a:p>
            <a:pPr marL="467995" lvl="1" indent="-183515">
              <a:lnSpc>
                <a:spcPct val="100000"/>
              </a:lnSpc>
              <a:spcBef>
                <a:spcPts val="440"/>
              </a:spcBef>
              <a:buClr>
                <a:srgbClr val="FF8500"/>
              </a:buClr>
              <a:buFont typeface="Arial"/>
              <a:buChar char="•"/>
              <a:tabLst>
                <a:tab pos="468630" algn="l"/>
              </a:tabLst>
            </a:pPr>
            <a:r>
              <a:rPr sz="1800" spc="-15" dirty="0">
                <a:solidFill>
                  <a:srgbClr val="FFFFFF"/>
                </a:solidFill>
                <a:latin typeface="Carlito"/>
                <a:cs typeface="Carlito"/>
              </a:rPr>
              <a:t>for </a:t>
            </a:r>
            <a:r>
              <a:rPr sz="1800" dirty="0">
                <a:solidFill>
                  <a:srgbClr val="FFFFFF"/>
                </a:solidFill>
                <a:latin typeface="Carlito"/>
                <a:cs typeface="Carlito"/>
              </a:rPr>
              <a:t>each </a:t>
            </a:r>
            <a:r>
              <a:rPr sz="1800" spc="-10" dirty="0">
                <a:solidFill>
                  <a:srgbClr val="FFFFFF"/>
                </a:solidFill>
                <a:latin typeface="Carlito"/>
                <a:cs typeface="Carlito"/>
              </a:rPr>
              <a:t>directory listing </a:t>
            </a:r>
            <a:r>
              <a:rPr sz="1800" dirty="0">
                <a:solidFill>
                  <a:srgbClr val="FFFFFF"/>
                </a:solidFill>
                <a:latin typeface="Carlito"/>
                <a:cs typeface="Carlito"/>
              </a:rPr>
              <a:t>and </a:t>
            </a:r>
            <a:r>
              <a:rPr sz="1800" spc="-5" dirty="0">
                <a:solidFill>
                  <a:srgbClr val="FFFFFF"/>
                </a:solidFill>
                <a:latin typeface="Carlito"/>
                <a:cs typeface="Carlito"/>
              </a:rPr>
              <a:t>file</a:t>
            </a:r>
            <a:r>
              <a:rPr sz="1800" spc="65" dirty="0">
                <a:solidFill>
                  <a:srgbClr val="FFFFFF"/>
                </a:solidFill>
                <a:latin typeface="Carlito"/>
                <a:cs typeface="Carlito"/>
              </a:rPr>
              <a:t> </a:t>
            </a:r>
            <a:r>
              <a:rPr sz="1800" spc="-5" dirty="0">
                <a:solidFill>
                  <a:srgbClr val="FFFFFF"/>
                </a:solidFill>
                <a:latin typeface="Carlito"/>
                <a:cs typeface="Carlito"/>
              </a:rPr>
              <a:t>transmission</a:t>
            </a:r>
            <a:endParaRPr sz="1800" dirty="0">
              <a:latin typeface="Carlito"/>
              <a:cs typeface="Carlito"/>
            </a:endParaRPr>
          </a:p>
          <a:p>
            <a:pPr marL="195580" indent="-182880">
              <a:lnSpc>
                <a:spcPct val="100000"/>
              </a:lnSpc>
              <a:spcBef>
                <a:spcPts val="475"/>
              </a:spcBef>
              <a:buClr>
                <a:srgbClr val="FF8500"/>
              </a:buClr>
              <a:buFont typeface="Arial"/>
              <a:buChar char="•"/>
              <a:tabLst>
                <a:tab pos="195580" algn="l"/>
              </a:tabLst>
            </a:pPr>
            <a:r>
              <a:rPr sz="2000" dirty="0">
                <a:solidFill>
                  <a:srgbClr val="FFFFFF"/>
                </a:solidFill>
                <a:latin typeface="Carlito"/>
                <a:cs typeface="Carlito"/>
              </a:rPr>
              <a:t>No </a:t>
            </a:r>
            <a:r>
              <a:rPr sz="2000" spc="-10" dirty="0">
                <a:solidFill>
                  <a:srgbClr val="FFFFFF"/>
                </a:solidFill>
                <a:latin typeface="Carlito"/>
                <a:cs typeface="Carlito"/>
              </a:rPr>
              <a:t>integrity </a:t>
            </a:r>
            <a:r>
              <a:rPr sz="2000" dirty="0">
                <a:solidFill>
                  <a:srgbClr val="FFFFFF"/>
                </a:solidFill>
                <a:latin typeface="Carlito"/>
                <a:cs typeface="Carlito"/>
              </a:rPr>
              <a:t>check </a:t>
            </a:r>
            <a:r>
              <a:rPr sz="2000" spc="-15" dirty="0">
                <a:solidFill>
                  <a:srgbClr val="FFFFFF"/>
                </a:solidFill>
                <a:latin typeface="Carlito"/>
                <a:cs typeface="Carlito"/>
              </a:rPr>
              <a:t>at</a:t>
            </a:r>
            <a:r>
              <a:rPr sz="2000" spc="-5" dirty="0">
                <a:solidFill>
                  <a:srgbClr val="FFFFFF"/>
                </a:solidFill>
                <a:latin typeface="Carlito"/>
                <a:cs typeface="Carlito"/>
              </a:rPr>
              <a:t> </a:t>
            </a:r>
            <a:r>
              <a:rPr sz="2000" spc="-10" dirty="0">
                <a:solidFill>
                  <a:srgbClr val="FFFFFF"/>
                </a:solidFill>
                <a:latin typeface="Carlito"/>
                <a:cs typeface="Carlito"/>
              </a:rPr>
              <a:t>receiver</a:t>
            </a:r>
            <a:endParaRPr sz="2000" dirty="0">
              <a:latin typeface="Carlito"/>
              <a:cs typeface="Carlito"/>
            </a:endParaRPr>
          </a:p>
          <a:p>
            <a:pPr marL="195580" indent="-182880">
              <a:lnSpc>
                <a:spcPct val="100000"/>
              </a:lnSpc>
              <a:spcBef>
                <a:spcPts val="480"/>
              </a:spcBef>
              <a:buClr>
                <a:srgbClr val="FF8500"/>
              </a:buClr>
              <a:buFont typeface="Arial"/>
              <a:buChar char="•"/>
              <a:tabLst>
                <a:tab pos="195580" algn="l"/>
              </a:tabLst>
            </a:pPr>
            <a:r>
              <a:rPr sz="2000" spc="-5" dirty="0">
                <a:solidFill>
                  <a:srgbClr val="FFFFFF"/>
                </a:solidFill>
                <a:latin typeface="Carlito"/>
                <a:cs typeface="Carlito"/>
              </a:rPr>
              <a:t>Messages </a:t>
            </a:r>
            <a:r>
              <a:rPr sz="2000" spc="-10" dirty="0">
                <a:solidFill>
                  <a:srgbClr val="FFFFFF"/>
                </a:solidFill>
                <a:latin typeface="Carlito"/>
                <a:cs typeface="Carlito"/>
              </a:rPr>
              <a:t>are sent </a:t>
            </a:r>
            <a:r>
              <a:rPr sz="2000" dirty="0">
                <a:solidFill>
                  <a:srgbClr val="FFFFFF"/>
                </a:solidFill>
                <a:latin typeface="Carlito"/>
                <a:cs typeface="Carlito"/>
              </a:rPr>
              <a:t>in clear</a:t>
            </a:r>
            <a:r>
              <a:rPr sz="2000" spc="35" dirty="0">
                <a:solidFill>
                  <a:srgbClr val="FFFFFF"/>
                </a:solidFill>
                <a:latin typeface="Carlito"/>
                <a:cs typeface="Carlito"/>
              </a:rPr>
              <a:t> </a:t>
            </a:r>
            <a:r>
              <a:rPr sz="2000" spc="-20" dirty="0">
                <a:solidFill>
                  <a:srgbClr val="FFFFFF"/>
                </a:solidFill>
                <a:latin typeface="Carlito"/>
                <a:cs typeface="Carlito"/>
              </a:rPr>
              <a:t>text</a:t>
            </a:r>
            <a:endParaRPr sz="2000" dirty="0">
              <a:latin typeface="Carlito"/>
              <a:cs typeface="Carlito"/>
            </a:endParaRPr>
          </a:p>
          <a:p>
            <a:pPr marL="467995" lvl="1" indent="-183515">
              <a:lnSpc>
                <a:spcPct val="100000"/>
              </a:lnSpc>
              <a:spcBef>
                <a:spcPts val="440"/>
              </a:spcBef>
              <a:buClr>
                <a:srgbClr val="FF8500"/>
              </a:buClr>
              <a:buFont typeface="Arial"/>
              <a:buChar char="•"/>
              <a:tabLst>
                <a:tab pos="468630" algn="l"/>
              </a:tabLst>
            </a:pPr>
            <a:r>
              <a:rPr sz="1800" spc="-5" dirty="0">
                <a:solidFill>
                  <a:srgbClr val="FFFFFF"/>
                </a:solidFill>
                <a:latin typeface="Carlito"/>
                <a:cs typeface="Carlito"/>
              </a:rPr>
              <a:t>including </a:t>
            </a:r>
            <a:r>
              <a:rPr sz="1800" spc="-15" dirty="0">
                <a:solidFill>
                  <a:srgbClr val="FF0000"/>
                </a:solidFill>
                <a:latin typeface="Carlito"/>
                <a:cs typeface="Carlito"/>
              </a:rPr>
              <a:t>Passwords </a:t>
            </a:r>
            <a:r>
              <a:rPr sz="1800" dirty="0">
                <a:solidFill>
                  <a:srgbClr val="FFFFFF"/>
                </a:solidFill>
                <a:latin typeface="Carlito"/>
                <a:cs typeface="Carlito"/>
              </a:rPr>
              <a:t>and </a:t>
            </a:r>
            <a:r>
              <a:rPr sz="1800" spc="-5" dirty="0">
                <a:solidFill>
                  <a:srgbClr val="FFFFFF"/>
                </a:solidFill>
                <a:latin typeface="Carlito"/>
                <a:cs typeface="Carlito"/>
              </a:rPr>
              <a:t>file</a:t>
            </a:r>
            <a:r>
              <a:rPr sz="1800" spc="70" dirty="0">
                <a:solidFill>
                  <a:srgbClr val="FFFFFF"/>
                </a:solidFill>
                <a:latin typeface="Carlito"/>
                <a:cs typeface="Carlito"/>
              </a:rPr>
              <a:t> </a:t>
            </a:r>
            <a:r>
              <a:rPr sz="1800" spc="-10" dirty="0">
                <a:solidFill>
                  <a:srgbClr val="FFFFFF"/>
                </a:solidFill>
                <a:latin typeface="Carlito"/>
                <a:cs typeface="Carlito"/>
              </a:rPr>
              <a:t>contents</a:t>
            </a:r>
            <a:endParaRPr sz="1800" dirty="0">
              <a:latin typeface="Carlito"/>
              <a:cs typeface="Carlito"/>
            </a:endParaRPr>
          </a:p>
          <a:p>
            <a:pPr marL="467995" lvl="1" indent="-183515">
              <a:lnSpc>
                <a:spcPct val="100000"/>
              </a:lnSpc>
              <a:spcBef>
                <a:spcPts val="434"/>
              </a:spcBef>
              <a:buClr>
                <a:srgbClr val="FF8500"/>
              </a:buClr>
              <a:buFont typeface="Arial"/>
              <a:buChar char="•"/>
              <a:tabLst>
                <a:tab pos="468630" algn="l"/>
              </a:tabLst>
            </a:pPr>
            <a:r>
              <a:rPr sz="1800" spc="-10" dirty="0">
                <a:solidFill>
                  <a:srgbClr val="FFFFFF"/>
                </a:solidFill>
                <a:latin typeface="Carlito"/>
                <a:cs typeface="Carlito"/>
              </a:rPr>
              <a:t>can </a:t>
            </a:r>
            <a:r>
              <a:rPr sz="1800" spc="-5" dirty="0">
                <a:solidFill>
                  <a:srgbClr val="FFFFFF"/>
                </a:solidFill>
                <a:latin typeface="Carlito"/>
                <a:cs typeface="Carlito"/>
              </a:rPr>
              <a:t>be </a:t>
            </a:r>
            <a:r>
              <a:rPr sz="1800" spc="-15" dirty="0">
                <a:solidFill>
                  <a:srgbClr val="FFFFFF"/>
                </a:solidFill>
                <a:latin typeface="Carlito"/>
                <a:cs typeface="Carlito"/>
              </a:rPr>
              <a:t>sniffed </a:t>
            </a:r>
            <a:r>
              <a:rPr sz="1800" spc="-5" dirty="0">
                <a:solidFill>
                  <a:srgbClr val="FFFFFF"/>
                </a:solidFill>
                <a:latin typeface="Carlito"/>
                <a:cs typeface="Carlito"/>
              </a:rPr>
              <a:t>by</a:t>
            </a:r>
            <a:r>
              <a:rPr sz="1800" spc="55" dirty="0">
                <a:solidFill>
                  <a:srgbClr val="FFFFFF"/>
                </a:solidFill>
                <a:latin typeface="Carlito"/>
                <a:cs typeface="Carlito"/>
              </a:rPr>
              <a:t> </a:t>
            </a:r>
            <a:r>
              <a:rPr sz="1800" spc="-10" dirty="0">
                <a:solidFill>
                  <a:srgbClr val="FFFFFF"/>
                </a:solidFill>
                <a:latin typeface="Carlito"/>
                <a:cs typeface="Carlito"/>
              </a:rPr>
              <a:t>eavesdroppers</a:t>
            </a:r>
            <a:endParaRPr sz="1800" dirty="0">
              <a:latin typeface="Carlito"/>
              <a:cs typeface="Carlito"/>
            </a:endParaRPr>
          </a:p>
          <a:p>
            <a:pPr marL="195580" indent="-182880">
              <a:lnSpc>
                <a:spcPct val="100000"/>
              </a:lnSpc>
              <a:spcBef>
                <a:spcPts val="470"/>
              </a:spcBef>
              <a:buClr>
                <a:srgbClr val="FF8500"/>
              </a:buClr>
              <a:buFont typeface="Arial"/>
              <a:buChar char="•"/>
              <a:tabLst>
                <a:tab pos="195580" algn="l"/>
              </a:tabLst>
            </a:pPr>
            <a:r>
              <a:rPr sz="2000" spc="-5" dirty="0">
                <a:solidFill>
                  <a:srgbClr val="FFFFFF"/>
                </a:solidFill>
                <a:latin typeface="Carlito"/>
                <a:cs typeface="Carlito"/>
              </a:rPr>
              <a:t>Solution</a:t>
            </a:r>
            <a:endParaRPr sz="2000" dirty="0">
              <a:latin typeface="Carlito"/>
              <a:cs typeface="Carlito"/>
            </a:endParaRPr>
          </a:p>
          <a:p>
            <a:pPr marL="467995" lvl="1" indent="-183515">
              <a:lnSpc>
                <a:spcPct val="100000"/>
              </a:lnSpc>
              <a:spcBef>
                <a:spcPts val="440"/>
              </a:spcBef>
              <a:buClr>
                <a:srgbClr val="FF8500"/>
              </a:buClr>
              <a:buFont typeface="Arial"/>
              <a:buChar char="•"/>
              <a:tabLst>
                <a:tab pos="468630" algn="l"/>
              </a:tabLst>
            </a:pPr>
            <a:r>
              <a:rPr sz="1800" spc="-10" dirty="0">
                <a:solidFill>
                  <a:srgbClr val="FFFFFF"/>
                </a:solidFill>
                <a:latin typeface="Carlito"/>
                <a:cs typeface="Carlito"/>
              </a:rPr>
              <a:t>Secure </a:t>
            </a:r>
            <a:r>
              <a:rPr sz="1800" spc="-5" dirty="0">
                <a:solidFill>
                  <a:srgbClr val="FFFFFF"/>
                </a:solidFill>
                <a:latin typeface="Carlito"/>
                <a:cs typeface="Carlito"/>
              </a:rPr>
              <a:t>FTP (SSH</a:t>
            </a:r>
            <a:r>
              <a:rPr sz="1800" spc="25" dirty="0">
                <a:solidFill>
                  <a:srgbClr val="FFFFFF"/>
                </a:solidFill>
                <a:latin typeface="Carlito"/>
                <a:cs typeface="Carlito"/>
              </a:rPr>
              <a:t> </a:t>
            </a:r>
            <a:r>
              <a:rPr sz="1800" spc="-5" dirty="0">
                <a:solidFill>
                  <a:srgbClr val="FFFFFF"/>
                </a:solidFill>
                <a:latin typeface="Carlito"/>
                <a:cs typeface="Carlito"/>
              </a:rPr>
              <a:t>FTP)</a:t>
            </a:r>
            <a:endParaRPr sz="1800" dirty="0">
              <a:latin typeface="Carlito"/>
              <a:cs typeface="Carlito"/>
            </a:endParaRPr>
          </a:p>
          <a:p>
            <a:pPr marL="652780" lvl="2" indent="-183515">
              <a:lnSpc>
                <a:spcPct val="100000"/>
              </a:lnSpc>
              <a:spcBef>
                <a:spcPts val="434"/>
              </a:spcBef>
              <a:buClr>
                <a:srgbClr val="FF8500"/>
              </a:buClr>
              <a:buFont typeface="Arial"/>
              <a:buChar char="•"/>
              <a:tabLst>
                <a:tab pos="653415" algn="l"/>
              </a:tabLst>
            </a:pPr>
            <a:r>
              <a:rPr sz="1800" spc="-10" dirty="0">
                <a:solidFill>
                  <a:srgbClr val="FFFFFF"/>
                </a:solidFill>
                <a:latin typeface="Carlito"/>
                <a:cs typeface="Carlito"/>
              </a:rPr>
              <a:t>allows </a:t>
            </a:r>
            <a:r>
              <a:rPr sz="1800" dirty="0">
                <a:solidFill>
                  <a:srgbClr val="FFFFFF"/>
                </a:solidFill>
                <a:latin typeface="Carlito"/>
                <a:cs typeface="Carlito"/>
              </a:rPr>
              <a:t>a </a:t>
            </a:r>
            <a:r>
              <a:rPr sz="1800" spc="-10" dirty="0">
                <a:solidFill>
                  <a:srgbClr val="FFFFFF"/>
                </a:solidFill>
                <a:latin typeface="Carlito"/>
                <a:cs typeface="Carlito"/>
              </a:rPr>
              <a:t>range </a:t>
            </a:r>
            <a:r>
              <a:rPr sz="1800" spc="-5" dirty="0">
                <a:solidFill>
                  <a:srgbClr val="FFFFFF"/>
                </a:solidFill>
                <a:latin typeface="Carlito"/>
                <a:cs typeface="Carlito"/>
              </a:rPr>
              <a:t>of </a:t>
            </a:r>
            <a:r>
              <a:rPr sz="1800" spc="-10" dirty="0">
                <a:solidFill>
                  <a:srgbClr val="FFFFFF"/>
                </a:solidFill>
                <a:latin typeface="Carlito"/>
                <a:cs typeface="Carlito"/>
              </a:rPr>
              <a:t>operations </a:t>
            </a:r>
            <a:r>
              <a:rPr sz="1800" spc="-5" dirty="0">
                <a:solidFill>
                  <a:srgbClr val="FFFFFF"/>
                </a:solidFill>
                <a:latin typeface="Carlito"/>
                <a:cs typeface="Carlito"/>
              </a:rPr>
              <a:t>on </a:t>
            </a:r>
            <a:r>
              <a:rPr sz="1800" spc="-10" dirty="0">
                <a:solidFill>
                  <a:srgbClr val="FFFFFF"/>
                </a:solidFill>
                <a:latin typeface="Carlito"/>
                <a:cs typeface="Carlito"/>
              </a:rPr>
              <a:t>remote</a:t>
            </a:r>
            <a:r>
              <a:rPr sz="1800" spc="30" dirty="0">
                <a:solidFill>
                  <a:srgbClr val="FFFFFF"/>
                </a:solidFill>
                <a:latin typeface="Carlito"/>
                <a:cs typeface="Carlito"/>
              </a:rPr>
              <a:t> </a:t>
            </a:r>
            <a:r>
              <a:rPr sz="1800" spc="-5" dirty="0">
                <a:solidFill>
                  <a:srgbClr val="FFFFFF"/>
                </a:solidFill>
                <a:latin typeface="Carlito"/>
                <a:cs typeface="Carlito"/>
              </a:rPr>
              <a:t>files</a:t>
            </a:r>
            <a:endParaRPr sz="1800" dirty="0">
              <a:latin typeface="Carlito"/>
              <a:cs typeface="Carlito"/>
            </a:endParaRPr>
          </a:p>
          <a:p>
            <a:pPr marL="467995" lvl="1" indent="-183515">
              <a:lnSpc>
                <a:spcPct val="100000"/>
              </a:lnSpc>
              <a:spcBef>
                <a:spcPts val="430"/>
              </a:spcBef>
              <a:buClr>
                <a:srgbClr val="FF8500"/>
              </a:buClr>
              <a:buFont typeface="Arial"/>
              <a:buChar char="•"/>
              <a:tabLst>
                <a:tab pos="468630" algn="l"/>
              </a:tabLst>
            </a:pPr>
            <a:r>
              <a:rPr sz="1800" spc="-5" dirty="0">
                <a:solidFill>
                  <a:srgbClr val="FFFFFF"/>
                </a:solidFill>
                <a:latin typeface="Carlito"/>
                <a:cs typeface="Carlito"/>
              </a:rPr>
              <a:t>FTPS </a:t>
            </a:r>
            <a:r>
              <a:rPr sz="1800" dirty="0">
                <a:solidFill>
                  <a:srgbClr val="FFFFFF"/>
                </a:solidFill>
                <a:latin typeface="Carlito"/>
                <a:cs typeface="Carlito"/>
              </a:rPr>
              <a:t>( </a:t>
            </a:r>
            <a:r>
              <a:rPr sz="1800" spc="-5" dirty="0">
                <a:solidFill>
                  <a:srgbClr val="FFFFFF"/>
                </a:solidFill>
                <a:latin typeface="Carlito"/>
                <a:cs typeface="Carlito"/>
              </a:rPr>
              <a:t>FTP </a:t>
            </a:r>
            <a:r>
              <a:rPr sz="1800" spc="-10" dirty="0">
                <a:solidFill>
                  <a:srgbClr val="FFFFFF"/>
                </a:solidFill>
                <a:latin typeface="Carlito"/>
                <a:cs typeface="Carlito"/>
              </a:rPr>
              <a:t>over Secure </a:t>
            </a:r>
            <a:r>
              <a:rPr sz="1800" spc="-15" dirty="0">
                <a:solidFill>
                  <a:srgbClr val="FFFFFF"/>
                </a:solidFill>
                <a:latin typeface="Carlito"/>
                <a:cs typeface="Carlito"/>
              </a:rPr>
              <a:t>Sockets Layer </a:t>
            </a:r>
            <a:r>
              <a:rPr sz="1800" spc="-5" dirty="0">
                <a:solidFill>
                  <a:srgbClr val="FFFFFF"/>
                </a:solidFill>
                <a:latin typeface="Carlito"/>
                <a:cs typeface="Carlito"/>
              </a:rPr>
              <a:t>(SSL)</a:t>
            </a:r>
            <a:r>
              <a:rPr sz="1800" spc="70" dirty="0">
                <a:solidFill>
                  <a:srgbClr val="FFFFFF"/>
                </a:solidFill>
                <a:latin typeface="Carlito"/>
                <a:cs typeface="Carlito"/>
              </a:rPr>
              <a:t> </a:t>
            </a:r>
            <a:r>
              <a:rPr sz="1800" dirty="0">
                <a:solidFill>
                  <a:srgbClr val="FFFFFF"/>
                </a:solidFill>
                <a:latin typeface="Carlito"/>
                <a:cs typeface="Carlito"/>
              </a:rPr>
              <a:t>)</a:t>
            </a:r>
            <a:endParaRPr sz="1800" dirty="0">
              <a:latin typeface="Carlito"/>
              <a:cs typeface="Carlito"/>
            </a:endParaRPr>
          </a:p>
          <a:p>
            <a:pPr marL="467995" lvl="1" indent="-183515">
              <a:lnSpc>
                <a:spcPct val="100000"/>
              </a:lnSpc>
              <a:spcBef>
                <a:spcPts val="434"/>
              </a:spcBef>
              <a:buClr>
                <a:srgbClr val="FF8500"/>
              </a:buClr>
              <a:buFont typeface="Arial"/>
              <a:buChar char="•"/>
              <a:tabLst>
                <a:tab pos="468630" algn="l"/>
              </a:tabLst>
            </a:pPr>
            <a:r>
              <a:rPr sz="1800" spc="-20" dirty="0">
                <a:solidFill>
                  <a:srgbClr val="FFFFFF"/>
                </a:solidFill>
                <a:latin typeface="Carlito"/>
                <a:cs typeface="Carlito"/>
              </a:rPr>
              <a:t>Transport </a:t>
            </a:r>
            <a:r>
              <a:rPr sz="1800" spc="-15" dirty="0">
                <a:solidFill>
                  <a:srgbClr val="FFFFFF"/>
                </a:solidFill>
                <a:latin typeface="Carlito"/>
                <a:cs typeface="Carlito"/>
              </a:rPr>
              <a:t>Layer </a:t>
            </a:r>
            <a:r>
              <a:rPr sz="1800" spc="-5" dirty="0">
                <a:solidFill>
                  <a:srgbClr val="FFFFFF"/>
                </a:solidFill>
                <a:latin typeface="Carlito"/>
                <a:cs typeface="Carlito"/>
              </a:rPr>
              <a:t>Security (TLS)</a:t>
            </a:r>
            <a:r>
              <a:rPr sz="1800" spc="45" dirty="0">
                <a:solidFill>
                  <a:srgbClr val="FFFFFF"/>
                </a:solidFill>
                <a:latin typeface="Carlito"/>
                <a:cs typeface="Carlito"/>
              </a:rPr>
              <a:t> </a:t>
            </a:r>
            <a:r>
              <a:rPr sz="1800" spc="-5" dirty="0">
                <a:solidFill>
                  <a:srgbClr val="FFFFFF"/>
                </a:solidFill>
                <a:latin typeface="Carlito"/>
                <a:cs typeface="Carlito"/>
              </a:rPr>
              <a:t>encryption</a:t>
            </a:r>
            <a:endParaRPr sz="18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65354"/>
            <a:ext cx="5779389" cy="635000"/>
          </a:xfrm>
          <a:prstGeom prst="rect">
            <a:avLst/>
          </a:prstGeom>
        </p:spPr>
        <p:txBody>
          <a:bodyPr vert="horz" wrap="square" lIns="0" tIns="12065" rIns="0" bIns="0" rtlCol="0">
            <a:spAutoFit/>
          </a:bodyPr>
          <a:lstStyle/>
          <a:p>
            <a:pPr marL="12700">
              <a:lnSpc>
                <a:spcPct val="100000"/>
              </a:lnSpc>
              <a:spcBef>
                <a:spcPts val="95"/>
              </a:spcBef>
            </a:pPr>
            <a:r>
              <a:rPr spc="-10" dirty="0"/>
              <a:t>Electronic</a:t>
            </a:r>
            <a:r>
              <a:rPr spc="-20" dirty="0"/>
              <a:t> </a:t>
            </a:r>
            <a:r>
              <a:rPr spc="-10" dirty="0"/>
              <a:t>Mail</a:t>
            </a:r>
          </a:p>
        </p:txBody>
      </p:sp>
      <p:grpSp>
        <p:nvGrpSpPr>
          <p:cNvPr id="4" name="object 4"/>
          <p:cNvGrpSpPr/>
          <p:nvPr/>
        </p:nvGrpSpPr>
        <p:grpSpPr>
          <a:xfrm>
            <a:off x="4758690" y="722122"/>
            <a:ext cx="635635" cy="167005"/>
            <a:chOff x="4758690" y="722122"/>
            <a:chExt cx="635635" cy="167005"/>
          </a:xfrm>
        </p:grpSpPr>
        <p:sp>
          <p:nvSpPr>
            <p:cNvPr id="5" name="object 5"/>
            <p:cNvSpPr/>
            <p:nvPr/>
          </p:nvSpPr>
          <p:spPr>
            <a:xfrm>
              <a:off x="4768215" y="731647"/>
              <a:ext cx="616585" cy="147955"/>
            </a:xfrm>
            <a:custGeom>
              <a:avLst/>
              <a:gdLst/>
              <a:ahLst/>
              <a:cxnLst/>
              <a:rect l="l" t="t" r="r" b="b"/>
              <a:pathLst>
                <a:path w="616585" h="147955">
                  <a:moveTo>
                    <a:pt x="616534" y="0"/>
                  </a:moveTo>
                  <a:lnTo>
                    <a:pt x="0" y="0"/>
                  </a:lnTo>
                  <a:lnTo>
                    <a:pt x="0" y="147700"/>
                  </a:lnTo>
                  <a:lnTo>
                    <a:pt x="616534" y="147700"/>
                  </a:lnTo>
                  <a:lnTo>
                    <a:pt x="616534" y="0"/>
                  </a:lnTo>
                  <a:close/>
                </a:path>
              </a:pathLst>
            </a:custGeom>
            <a:solidFill>
              <a:srgbClr val="00FF00"/>
            </a:solidFill>
          </p:spPr>
          <p:txBody>
            <a:bodyPr wrap="square" lIns="0" tIns="0" rIns="0" bIns="0" rtlCol="0"/>
            <a:lstStyle/>
            <a:p>
              <a:endParaRPr/>
            </a:p>
          </p:txBody>
        </p:sp>
        <p:sp>
          <p:nvSpPr>
            <p:cNvPr id="6" name="object 6"/>
            <p:cNvSpPr/>
            <p:nvPr/>
          </p:nvSpPr>
          <p:spPr>
            <a:xfrm>
              <a:off x="4768215" y="731647"/>
              <a:ext cx="616585" cy="147955"/>
            </a:xfrm>
            <a:custGeom>
              <a:avLst/>
              <a:gdLst/>
              <a:ahLst/>
              <a:cxnLst/>
              <a:rect l="l" t="t" r="r" b="b"/>
              <a:pathLst>
                <a:path w="616585" h="147955">
                  <a:moveTo>
                    <a:pt x="0" y="147700"/>
                  </a:moveTo>
                  <a:lnTo>
                    <a:pt x="616534" y="147700"/>
                  </a:lnTo>
                  <a:lnTo>
                    <a:pt x="616534" y="0"/>
                  </a:lnTo>
                  <a:lnTo>
                    <a:pt x="0" y="0"/>
                  </a:lnTo>
                  <a:lnTo>
                    <a:pt x="0" y="147700"/>
                  </a:lnTo>
                  <a:close/>
                </a:path>
              </a:pathLst>
            </a:custGeom>
            <a:ln w="19050">
              <a:solidFill>
                <a:srgbClr val="FFFFFF"/>
              </a:solidFill>
            </a:ln>
          </p:spPr>
          <p:txBody>
            <a:bodyPr wrap="square" lIns="0" tIns="0" rIns="0" bIns="0" rtlCol="0"/>
            <a:lstStyle/>
            <a:p>
              <a:endParaRPr/>
            </a:p>
          </p:txBody>
        </p:sp>
        <p:sp>
          <p:nvSpPr>
            <p:cNvPr id="7" name="object 7"/>
            <p:cNvSpPr/>
            <p:nvPr/>
          </p:nvSpPr>
          <p:spPr>
            <a:xfrm>
              <a:off x="4835398" y="766191"/>
              <a:ext cx="0" cy="88900"/>
            </a:xfrm>
            <a:custGeom>
              <a:avLst/>
              <a:gdLst/>
              <a:ahLst/>
              <a:cxnLst/>
              <a:rect l="l" t="t" r="r" b="b"/>
              <a:pathLst>
                <a:path h="88900">
                  <a:moveTo>
                    <a:pt x="0" y="0"/>
                  </a:moveTo>
                  <a:lnTo>
                    <a:pt x="0" y="88646"/>
                  </a:lnTo>
                </a:path>
              </a:pathLst>
            </a:custGeom>
            <a:ln w="19050">
              <a:solidFill>
                <a:srgbClr val="FFFFFF"/>
              </a:solidFill>
            </a:ln>
          </p:spPr>
          <p:txBody>
            <a:bodyPr wrap="square" lIns="0" tIns="0" rIns="0" bIns="0" rtlCol="0"/>
            <a:lstStyle/>
            <a:p>
              <a:endParaRPr/>
            </a:p>
          </p:txBody>
        </p:sp>
        <p:sp>
          <p:nvSpPr>
            <p:cNvPr id="8" name="object 8"/>
            <p:cNvSpPr/>
            <p:nvPr/>
          </p:nvSpPr>
          <p:spPr>
            <a:xfrm>
              <a:off x="4984750" y="764921"/>
              <a:ext cx="8255" cy="88900"/>
            </a:xfrm>
            <a:custGeom>
              <a:avLst/>
              <a:gdLst/>
              <a:ahLst/>
              <a:cxnLst/>
              <a:rect l="l" t="t" r="r" b="b"/>
              <a:pathLst>
                <a:path w="8254" h="88900">
                  <a:moveTo>
                    <a:pt x="4063" y="-9525"/>
                  </a:moveTo>
                  <a:lnTo>
                    <a:pt x="4063" y="98171"/>
                  </a:lnTo>
                </a:path>
              </a:pathLst>
            </a:custGeom>
            <a:ln w="27177">
              <a:solidFill>
                <a:srgbClr val="FFFFFF"/>
              </a:solidFill>
            </a:ln>
          </p:spPr>
          <p:txBody>
            <a:bodyPr wrap="square" lIns="0" tIns="0" rIns="0" bIns="0" rtlCol="0"/>
            <a:lstStyle/>
            <a:p>
              <a:endParaRPr/>
            </a:p>
          </p:txBody>
        </p:sp>
        <p:sp>
          <p:nvSpPr>
            <p:cNvPr id="9" name="object 9"/>
            <p:cNvSpPr/>
            <p:nvPr/>
          </p:nvSpPr>
          <p:spPr>
            <a:xfrm>
              <a:off x="4908042" y="764921"/>
              <a:ext cx="390525" cy="91440"/>
            </a:xfrm>
            <a:custGeom>
              <a:avLst/>
              <a:gdLst/>
              <a:ahLst/>
              <a:cxnLst/>
              <a:rect l="l" t="t" r="r" b="b"/>
              <a:pathLst>
                <a:path w="390525" h="91440">
                  <a:moveTo>
                    <a:pt x="152019" y="2412"/>
                  </a:moveTo>
                  <a:lnTo>
                    <a:pt x="152019" y="91058"/>
                  </a:lnTo>
                </a:path>
                <a:path w="390525" h="91440">
                  <a:moveTo>
                    <a:pt x="230124" y="0"/>
                  </a:moveTo>
                  <a:lnTo>
                    <a:pt x="230124" y="88645"/>
                  </a:lnTo>
                </a:path>
                <a:path w="390525" h="91440">
                  <a:moveTo>
                    <a:pt x="313690" y="0"/>
                  </a:moveTo>
                  <a:lnTo>
                    <a:pt x="313690" y="88645"/>
                  </a:lnTo>
                </a:path>
                <a:path w="390525" h="91440">
                  <a:moveTo>
                    <a:pt x="390398" y="0"/>
                  </a:moveTo>
                  <a:lnTo>
                    <a:pt x="390398" y="88645"/>
                  </a:lnTo>
                </a:path>
                <a:path w="390525" h="91440">
                  <a:moveTo>
                    <a:pt x="0" y="1269"/>
                  </a:moveTo>
                  <a:lnTo>
                    <a:pt x="0" y="89915"/>
                  </a:lnTo>
                </a:path>
              </a:pathLst>
            </a:custGeom>
            <a:ln w="19050">
              <a:solidFill>
                <a:srgbClr val="FFFFFF"/>
              </a:solidFill>
            </a:ln>
          </p:spPr>
          <p:txBody>
            <a:bodyPr wrap="square" lIns="0" tIns="0" rIns="0" bIns="0" rtlCol="0"/>
            <a:lstStyle/>
            <a:p>
              <a:endParaRPr/>
            </a:p>
          </p:txBody>
        </p:sp>
      </p:grpSp>
      <p:grpSp>
        <p:nvGrpSpPr>
          <p:cNvPr id="10" name="object 10"/>
          <p:cNvGrpSpPr/>
          <p:nvPr/>
        </p:nvGrpSpPr>
        <p:grpSpPr>
          <a:xfrm>
            <a:off x="2688463" y="1183537"/>
            <a:ext cx="3411854" cy="3271520"/>
            <a:chOff x="2688463" y="1183537"/>
            <a:chExt cx="3411854" cy="3271520"/>
          </a:xfrm>
        </p:grpSpPr>
        <p:sp>
          <p:nvSpPr>
            <p:cNvPr id="11" name="object 11"/>
            <p:cNvSpPr/>
            <p:nvPr/>
          </p:nvSpPr>
          <p:spPr>
            <a:xfrm>
              <a:off x="2688463" y="1333943"/>
              <a:ext cx="3411537" cy="3120670"/>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4787392" y="1188299"/>
              <a:ext cx="88265" cy="114935"/>
            </a:xfrm>
            <a:custGeom>
              <a:avLst/>
              <a:gdLst/>
              <a:ahLst/>
              <a:cxnLst/>
              <a:rect l="l" t="t" r="r" b="b"/>
              <a:pathLst>
                <a:path w="88264" h="114934">
                  <a:moveTo>
                    <a:pt x="87684" y="0"/>
                  </a:moveTo>
                  <a:lnTo>
                    <a:pt x="0" y="0"/>
                  </a:lnTo>
                  <a:lnTo>
                    <a:pt x="0" y="114466"/>
                  </a:lnTo>
                  <a:lnTo>
                    <a:pt x="87684" y="114466"/>
                  </a:lnTo>
                  <a:lnTo>
                    <a:pt x="87684" y="0"/>
                  </a:lnTo>
                  <a:close/>
                </a:path>
              </a:pathLst>
            </a:custGeom>
            <a:solidFill>
              <a:srgbClr val="FFFF00"/>
            </a:solidFill>
          </p:spPr>
          <p:txBody>
            <a:bodyPr wrap="square" lIns="0" tIns="0" rIns="0" bIns="0" rtlCol="0"/>
            <a:lstStyle/>
            <a:p>
              <a:endParaRPr/>
            </a:p>
          </p:txBody>
        </p:sp>
        <p:sp>
          <p:nvSpPr>
            <p:cNvPr id="13" name="object 13"/>
            <p:cNvSpPr/>
            <p:nvPr/>
          </p:nvSpPr>
          <p:spPr>
            <a:xfrm>
              <a:off x="4787392" y="1188299"/>
              <a:ext cx="88265" cy="114935"/>
            </a:xfrm>
            <a:custGeom>
              <a:avLst/>
              <a:gdLst/>
              <a:ahLst/>
              <a:cxnLst/>
              <a:rect l="l" t="t" r="r" b="b"/>
              <a:pathLst>
                <a:path w="88264" h="114934">
                  <a:moveTo>
                    <a:pt x="0" y="114466"/>
                  </a:moveTo>
                  <a:lnTo>
                    <a:pt x="87684" y="114466"/>
                  </a:lnTo>
                  <a:lnTo>
                    <a:pt x="87684" y="0"/>
                  </a:lnTo>
                  <a:lnTo>
                    <a:pt x="0" y="0"/>
                  </a:lnTo>
                  <a:lnTo>
                    <a:pt x="0" y="114466"/>
                  </a:lnTo>
                  <a:close/>
                </a:path>
              </a:pathLst>
            </a:custGeom>
            <a:ln w="9525">
              <a:solidFill>
                <a:srgbClr val="FFFFFF"/>
              </a:solidFill>
            </a:ln>
          </p:spPr>
          <p:txBody>
            <a:bodyPr wrap="square" lIns="0" tIns="0" rIns="0" bIns="0" rtlCol="0"/>
            <a:lstStyle/>
            <a:p>
              <a:endParaRPr/>
            </a:p>
          </p:txBody>
        </p:sp>
      </p:grpSp>
      <p:sp>
        <p:nvSpPr>
          <p:cNvPr id="14" name="object 14"/>
          <p:cNvSpPr txBox="1"/>
          <p:nvPr/>
        </p:nvSpPr>
        <p:spPr>
          <a:xfrm>
            <a:off x="5116195" y="667334"/>
            <a:ext cx="1071245" cy="688975"/>
          </a:xfrm>
          <a:prstGeom prst="rect">
            <a:avLst/>
          </a:prstGeom>
        </p:spPr>
        <p:txBody>
          <a:bodyPr vert="horz" wrap="square" lIns="0" tIns="12700" rIns="0" bIns="0" rtlCol="0">
            <a:spAutoFit/>
          </a:bodyPr>
          <a:lstStyle/>
          <a:p>
            <a:pPr marR="46990" algn="r">
              <a:lnSpc>
                <a:spcPct val="100000"/>
              </a:lnSpc>
              <a:spcBef>
                <a:spcPts val="100"/>
              </a:spcBef>
            </a:pPr>
            <a:r>
              <a:rPr sz="1200" dirty="0">
                <a:solidFill>
                  <a:srgbClr val="FF0000"/>
                </a:solidFill>
                <a:latin typeface="Comic Sans MS"/>
                <a:cs typeface="Comic Sans MS"/>
              </a:rPr>
              <a:t>outgoi</a:t>
            </a:r>
            <a:r>
              <a:rPr sz="1200" spc="-5" dirty="0">
                <a:solidFill>
                  <a:srgbClr val="FF0000"/>
                </a:solidFill>
                <a:latin typeface="Comic Sans MS"/>
                <a:cs typeface="Comic Sans MS"/>
              </a:rPr>
              <a:t>n</a:t>
            </a:r>
            <a:r>
              <a:rPr sz="1200" dirty="0">
                <a:solidFill>
                  <a:srgbClr val="FF0000"/>
                </a:solidFill>
                <a:latin typeface="Comic Sans MS"/>
                <a:cs typeface="Comic Sans MS"/>
              </a:rPr>
              <a:t>g</a:t>
            </a:r>
            <a:endParaRPr sz="1200" dirty="0">
              <a:latin typeface="Comic Sans MS"/>
              <a:cs typeface="Comic Sans MS"/>
            </a:endParaRPr>
          </a:p>
          <a:p>
            <a:pPr marR="5080" algn="r">
              <a:lnSpc>
                <a:spcPct val="100000"/>
              </a:lnSpc>
            </a:pPr>
            <a:r>
              <a:rPr sz="1200" dirty="0">
                <a:solidFill>
                  <a:srgbClr val="FF0000"/>
                </a:solidFill>
                <a:latin typeface="Comic Sans MS"/>
                <a:cs typeface="Comic Sans MS"/>
              </a:rPr>
              <a:t>message</a:t>
            </a:r>
            <a:r>
              <a:rPr sz="1200" spc="-85" dirty="0">
                <a:solidFill>
                  <a:srgbClr val="FF0000"/>
                </a:solidFill>
                <a:latin typeface="Comic Sans MS"/>
                <a:cs typeface="Comic Sans MS"/>
              </a:rPr>
              <a:t> </a:t>
            </a:r>
            <a:r>
              <a:rPr sz="1200" dirty="0">
                <a:solidFill>
                  <a:srgbClr val="FF0000"/>
                </a:solidFill>
                <a:latin typeface="Comic Sans MS"/>
                <a:cs typeface="Comic Sans MS"/>
              </a:rPr>
              <a:t>queue</a:t>
            </a:r>
            <a:endParaRPr sz="1200" dirty="0">
              <a:latin typeface="Comic Sans MS"/>
              <a:cs typeface="Comic Sans MS"/>
            </a:endParaRPr>
          </a:p>
          <a:p>
            <a:pPr marL="83185">
              <a:lnSpc>
                <a:spcPct val="100000"/>
              </a:lnSpc>
              <a:spcBef>
                <a:spcPts val="900"/>
              </a:spcBef>
            </a:pPr>
            <a:r>
              <a:rPr sz="1200" dirty="0">
                <a:solidFill>
                  <a:srgbClr val="FF0000"/>
                </a:solidFill>
                <a:latin typeface="Comic Sans MS"/>
                <a:cs typeface="Comic Sans MS"/>
              </a:rPr>
              <a:t>user</a:t>
            </a:r>
            <a:r>
              <a:rPr sz="1200" spc="-25" dirty="0">
                <a:solidFill>
                  <a:srgbClr val="FF0000"/>
                </a:solidFill>
                <a:latin typeface="Comic Sans MS"/>
                <a:cs typeface="Comic Sans MS"/>
              </a:rPr>
              <a:t> </a:t>
            </a:r>
            <a:r>
              <a:rPr sz="1200" spc="-5" dirty="0">
                <a:solidFill>
                  <a:srgbClr val="FF0000"/>
                </a:solidFill>
                <a:latin typeface="Comic Sans MS"/>
                <a:cs typeface="Comic Sans MS"/>
              </a:rPr>
              <a:t>mailbox</a:t>
            </a:r>
            <a:endParaRPr sz="1200" dirty="0">
              <a:latin typeface="Comic Sans MS"/>
              <a:cs typeface="Comic Sans MS"/>
            </a:endParaRPr>
          </a:p>
        </p:txBody>
      </p:sp>
      <p:sp>
        <p:nvSpPr>
          <p:cNvPr id="15" name="object 15"/>
          <p:cNvSpPr txBox="1"/>
          <p:nvPr/>
        </p:nvSpPr>
        <p:spPr>
          <a:xfrm>
            <a:off x="4800091" y="2564638"/>
            <a:ext cx="490220" cy="391160"/>
          </a:xfrm>
          <a:prstGeom prst="rect">
            <a:avLst/>
          </a:prstGeom>
        </p:spPr>
        <p:txBody>
          <a:bodyPr vert="horz" wrap="square" lIns="0" tIns="12700" rIns="0" bIns="0" rtlCol="0">
            <a:spAutoFit/>
          </a:bodyPr>
          <a:lstStyle/>
          <a:p>
            <a:pPr marL="12700" marR="5080" indent="92710">
              <a:lnSpc>
                <a:spcPct val="100000"/>
              </a:lnSpc>
              <a:spcBef>
                <a:spcPts val="100"/>
              </a:spcBef>
            </a:pPr>
            <a:r>
              <a:rPr sz="1200" dirty="0">
                <a:solidFill>
                  <a:srgbClr val="FF0000"/>
                </a:solidFill>
                <a:latin typeface="Comic Sans MS"/>
                <a:cs typeface="Comic Sans MS"/>
              </a:rPr>
              <a:t>mail  se</a:t>
            </a:r>
            <a:r>
              <a:rPr sz="1200" spc="10" dirty="0">
                <a:solidFill>
                  <a:srgbClr val="FF0000"/>
                </a:solidFill>
                <a:latin typeface="Comic Sans MS"/>
                <a:cs typeface="Comic Sans MS"/>
              </a:rPr>
              <a:t>r</a:t>
            </a:r>
            <a:r>
              <a:rPr sz="1200" dirty="0">
                <a:solidFill>
                  <a:srgbClr val="FF0000"/>
                </a:solidFill>
                <a:latin typeface="Comic Sans MS"/>
                <a:cs typeface="Comic Sans MS"/>
              </a:rPr>
              <a:t>ver</a:t>
            </a:r>
            <a:endParaRPr sz="1200">
              <a:latin typeface="Comic Sans MS"/>
              <a:cs typeface="Comic Sans MS"/>
            </a:endParaRPr>
          </a:p>
        </p:txBody>
      </p:sp>
      <p:sp>
        <p:nvSpPr>
          <p:cNvPr id="16" name="object 16"/>
          <p:cNvSpPr txBox="1"/>
          <p:nvPr/>
        </p:nvSpPr>
        <p:spPr>
          <a:xfrm>
            <a:off x="5427979" y="1991105"/>
            <a:ext cx="419100" cy="391160"/>
          </a:xfrm>
          <a:prstGeom prst="rect">
            <a:avLst/>
          </a:prstGeom>
        </p:spPr>
        <p:txBody>
          <a:bodyPr vert="horz" wrap="square" lIns="0" tIns="12700" rIns="0" bIns="0" rtlCol="0">
            <a:spAutoFit/>
          </a:bodyPr>
          <a:lstStyle/>
          <a:p>
            <a:pPr marL="12700" marR="5080" indent="39370">
              <a:lnSpc>
                <a:spcPct val="100000"/>
              </a:lnSpc>
              <a:spcBef>
                <a:spcPts val="100"/>
              </a:spcBef>
            </a:pPr>
            <a:r>
              <a:rPr sz="1200" dirty="0">
                <a:solidFill>
                  <a:srgbClr val="FF0000"/>
                </a:solidFill>
                <a:latin typeface="Comic Sans MS"/>
                <a:cs typeface="Comic Sans MS"/>
              </a:rPr>
              <a:t>user  a</a:t>
            </a:r>
            <a:r>
              <a:rPr sz="1200" spc="-5" dirty="0">
                <a:solidFill>
                  <a:srgbClr val="FF0000"/>
                </a:solidFill>
                <a:latin typeface="Comic Sans MS"/>
                <a:cs typeface="Comic Sans MS"/>
              </a:rPr>
              <a:t>g</a:t>
            </a:r>
            <a:r>
              <a:rPr sz="1200" dirty="0">
                <a:solidFill>
                  <a:srgbClr val="FF0000"/>
                </a:solidFill>
                <a:latin typeface="Comic Sans MS"/>
                <a:cs typeface="Comic Sans MS"/>
              </a:rPr>
              <a:t>ent</a:t>
            </a:r>
            <a:endParaRPr sz="1200">
              <a:latin typeface="Comic Sans MS"/>
              <a:cs typeface="Comic Sans MS"/>
            </a:endParaRPr>
          </a:p>
        </p:txBody>
      </p:sp>
      <p:sp>
        <p:nvSpPr>
          <p:cNvPr id="17" name="object 17"/>
          <p:cNvSpPr txBox="1"/>
          <p:nvPr/>
        </p:nvSpPr>
        <p:spPr>
          <a:xfrm>
            <a:off x="5625210" y="2774060"/>
            <a:ext cx="419100" cy="391160"/>
          </a:xfrm>
          <a:prstGeom prst="rect">
            <a:avLst/>
          </a:prstGeom>
        </p:spPr>
        <p:txBody>
          <a:bodyPr vert="horz" wrap="square" lIns="0" tIns="12700" rIns="0" bIns="0" rtlCol="0">
            <a:spAutoFit/>
          </a:bodyPr>
          <a:lstStyle/>
          <a:p>
            <a:pPr marL="12700" marR="5080" indent="39370">
              <a:lnSpc>
                <a:spcPct val="100000"/>
              </a:lnSpc>
              <a:spcBef>
                <a:spcPts val="100"/>
              </a:spcBef>
            </a:pPr>
            <a:r>
              <a:rPr sz="1200" dirty="0">
                <a:solidFill>
                  <a:srgbClr val="FF0000"/>
                </a:solidFill>
                <a:latin typeface="Comic Sans MS"/>
                <a:cs typeface="Comic Sans MS"/>
              </a:rPr>
              <a:t>user  a</a:t>
            </a:r>
            <a:r>
              <a:rPr sz="1200" spc="-5" dirty="0">
                <a:solidFill>
                  <a:srgbClr val="FF0000"/>
                </a:solidFill>
                <a:latin typeface="Comic Sans MS"/>
                <a:cs typeface="Comic Sans MS"/>
              </a:rPr>
              <a:t>g</a:t>
            </a:r>
            <a:r>
              <a:rPr sz="1200" dirty="0">
                <a:solidFill>
                  <a:srgbClr val="FF0000"/>
                </a:solidFill>
                <a:latin typeface="Comic Sans MS"/>
                <a:cs typeface="Comic Sans MS"/>
              </a:rPr>
              <a:t>ent</a:t>
            </a:r>
            <a:endParaRPr sz="1200">
              <a:latin typeface="Comic Sans MS"/>
              <a:cs typeface="Comic Sans MS"/>
            </a:endParaRPr>
          </a:p>
        </p:txBody>
      </p:sp>
      <p:sp>
        <p:nvSpPr>
          <p:cNvPr id="18" name="object 18"/>
          <p:cNvSpPr/>
          <p:nvPr/>
        </p:nvSpPr>
        <p:spPr>
          <a:xfrm>
            <a:off x="5328522" y="3468177"/>
            <a:ext cx="574247" cy="543332"/>
          </a:xfrm>
          <a:prstGeom prst="rect">
            <a:avLst/>
          </a:prstGeom>
          <a:blipFill>
            <a:blip r:embed="rId3" cstate="print"/>
            <a:stretch>
              <a:fillRect/>
            </a:stretch>
          </a:blipFill>
        </p:spPr>
        <p:txBody>
          <a:bodyPr wrap="square" lIns="0" tIns="0" rIns="0" bIns="0" rtlCol="0"/>
          <a:lstStyle/>
          <a:p>
            <a:endParaRPr/>
          </a:p>
        </p:txBody>
      </p:sp>
      <p:sp>
        <p:nvSpPr>
          <p:cNvPr id="19" name="object 19"/>
          <p:cNvSpPr txBox="1"/>
          <p:nvPr/>
        </p:nvSpPr>
        <p:spPr>
          <a:xfrm>
            <a:off x="5427979" y="3586733"/>
            <a:ext cx="419100" cy="391160"/>
          </a:xfrm>
          <a:prstGeom prst="rect">
            <a:avLst/>
          </a:prstGeom>
        </p:spPr>
        <p:txBody>
          <a:bodyPr vert="horz" wrap="square" lIns="0" tIns="12700" rIns="0" bIns="0" rtlCol="0">
            <a:spAutoFit/>
          </a:bodyPr>
          <a:lstStyle/>
          <a:p>
            <a:pPr marL="12700" marR="5080" indent="39370">
              <a:lnSpc>
                <a:spcPct val="100000"/>
              </a:lnSpc>
              <a:spcBef>
                <a:spcPts val="100"/>
              </a:spcBef>
            </a:pPr>
            <a:r>
              <a:rPr sz="1200" dirty="0">
                <a:solidFill>
                  <a:srgbClr val="FF0000"/>
                </a:solidFill>
                <a:latin typeface="Comic Sans MS"/>
                <a:cs typeface="Comic Sans MS"/>
              </a:rPr>
              <a:t>user  a</a:t>
            </a:r>
            <a:r>
              <a:rPr sz="1200" spc="-5" dirty="0">
                <a:solidFill>
                  <a:srgbClr val="FF0000"/>
                </a:solidFill>
                <a:latin typeface="Comic Sans MS"/>
                <a:cs typeface="Comic Sans MS"/>
              </a:rPr>
              <a:t>g</a:t>
            </a:r>
            <a:r>
              <a:rPr sz="1200" dirty="0">
                <a:solidFill>
                  <a:srgbClr val="FF0000"/>
                </a:solidFill>
                <a:latin typeface="Comic Sans MS"/>
                <a:cs typeface="Comic Sans MS"/>
              </a:rPr>
              <a:t>ent</a:t>
            </a:r>
            <a:endParaRPr sz="1200">
              <a:latin typeface="Comic Sans MS"/>
              <a:cs typeface="Comic Sans MS"/>
            </a:endParaRPr>
          </a:p>
        </p:txBody>
      </p:sp>
      <p:sp>
        <p:nvSpPr>
          <p:cNvPr id="20" name="object 20"/>
          <p:cNvSpPr txBox="1"/>
          <p:nvPr/>
        </p:nvSpPr>
        <p:spPr>
          <a:xfrm>
            <a:off x="3073654" y="3657980"/>
            <a:ext cx="490220" cy="391795"/>
          </a:xfrm>
          <a:prstGeom prst="rect">
            <a:avLst/>
          </a:prstGeom>
        </p:spPr>
        <p:txBody>
          <a:bodyPr vert="horz" wrap="square" lIns="0" tIns="12700" rIns="0" bIns="0" rtlCol="0">
            <a:spAutoFit/>
          </a:bodyPr>
          <a:lstStyle/>
          <a:p>
            <a:pPr marL="12700" marR="5080" indent="92710">
              <a:lnSpc>
                <a:spcPct val="100000"/>
              </a:lnSpc>
              <a:spcBef>
                <a:spcPts val="100"/>
              </a:spcBef>
            </a:pPr>
            <a:r>
              <a:rPr sz="1200" dirty="0">
                <a:solidFill>
                  <a:srgbClr val="FF0000"/>
                </a:solidFill>
                <a:latin typeface="Comic Sans MS"/>
                <a:cs typeface="Comic Sans MS"/>
              </a:rPr>
              <a:t>mail  se</a:t>
            </a:r>
            <a:r>
              <a:rPr sz="1200" spc="10" dirty="0">
                <a:solidFill>
                  <a:srgbClr val="FF0000"/>
                </a:solidFill>
                <a:latin typeface="Comic Sans MS"/>
                <a:cs typeface="Comic Sans MS"/>
              </a:rPr>
              <a:t>r</a:t>
            </a:r>
            <a:r>
              <a:rPr sz="1200" dirty="0">
                <a:solidFill>
                  <a:srgbClr val="FF0000"/>
                </a:solidFill>
                <a:latin typeface="Comic Sans MS"/>
                <a:cs typeface="Comic Sans MS"/>
              </a:rPr>
              <a:t>ver</a:t>
            </a:r>
            <a:endParaRPr sz="1200">
              <a:latin typeface="Comic Sans MS"/>
              <a:cs typeface="Comic Sans MS"/>
            </a:endParaRPr>
          </a:p>
        </p:txBody>
      </p:sp>
      <p:sp>
        <p:nvSpPr>
          <p:cNvPr id="21" name="object 21"/>
          <p:cNvSpPr/>
          <p:nvPr/>
        </p:nvSpPr>
        <p:spPr>
          <a:xfrm>
            <a:off x="3799442" y="4140211"/>
            <a:ext cx="574247" cy="543332"/>
          </a:xfrm>
          <a:prstGeom prst="rect">
            <a:avLst/>
          </a:prstGeom>
          <a:blipFill>
            <a:blip r:embed="rId4" cstate="print"/>
            <a:stretch>
              <a:fillRect/>
            </a:stretch>
          </a:blipFill>
        </p:spPr>
        <p:txBody>
          <a:bodyPr wrap="square" lIns="0" tIns="0" rIns="0" bIns="0" rtlCol="0"/>
          <a:lstStyle/>
          <a:p>
            <a:endParaRPr/>
          </a:p>
        </p:txBody>
      </p:sp>
      <p:sp>
        <p:nvSpPr>
          <p:cNvPr id="22" name="object 22"/>
          <p:cNvSpPr txBox="1"/>
          <p:nvPr/>
        </p:nvSpPr>
        <p:spPr>
          <a:xfrm>
            <a:off x="3898772" y="4258767"/>
            <a:ext cx="419100" cy="391160"/>
          </a:xfrm>
          <a:prstGeom prst="rect">
            <a:avLst/>
          </a:prstGeom>
        </p:spPr>
        <p:txBody>
          <a:bodyPr vert="horz" wrap="square" lIns="0" tIns="12700" rIns="0" bIns="0" rtlCol="0">
            <a:spAutoFit/>
          </a:bodyPr>
          <a:lstStyle/>
          <a:p>
            <a:pPr marL="12700" marR="5080" indent="39370">
              <a:lnSpc>
                <a:spcPct val="100000"/>
              </a:lnSpc>
              <a:spcBef>
                <a:spcPts val="100"/>
              </a:spcBef>
            </a:pPr>
            <a:r>
              <a:rPr sz="1200" dirty="0">
                <a:solidFill>
                  <a:srgbClr val="FF0000"/>
                </a:solidFill>
                <a:latin typeface="Comic Sans MS"/>
                <a:cs typeface="Comic Sans MS"/>
              </a:rPr>
              <a:t>user  a</a:t>
            </a:r>
            <a:r>
              <a:rPr sz="1200" spc="-5" dirty="0">
                <a:solidFill>
                  <a:srgbClr val="FF0000"/>
                </a:solidFill>
                <a:latin typeface="Comic Sans MS"/>
                <a:cs typeface="Comic Sans MS"/>
              </a:rPr>
              <a:t>g</a:t>
            </a:r>
            <a:r>
              <a:rPr sz="1200" dirty="0">
                <a:solidFill>
                  <a:srgbClr val="FF0000"/>
                </a:solidFill>
                <a:latin typeface="Comic Sans MS"/>
                <a:cs typeface="Comic Sans MS"/>
              </a:rPr>
              <a:t>ent</a:t>
            </a:r>
            <a:endParaRPr sz="1200">
              <a:latin typeface="Comic Sans MS"/>
              <a:cs typeface="Comic Sans MS"/>
            </a:endParaRPr>
          </a:p>
        </p:txBody>
      </p:sp>
      <p:sp>
        <p:nvSpPr>
          <p:cNvPr id="23" name="object 23"/>
          <p:cNvSpPr/>
          <p:nvPr/>
        </p:nvSpPr>
        <p:spPr>
          <a:xfrm>
            <a:off x="3076050" y="4531612"/>
            <a:ext cx="574247" cy="543331"/>
          </a:xfrm>
          <a:prstGeom prst="rect">
            <a:avLst/>
          </a:prstGeom>
          <a:blipFill>
            <a:blip r:embed="rId3" cstate="print"/>
            <a:stretch>
              <a:fillRect/>
            </a:stretch>
          </a:blipFill>
        </p:spPr>
        <p:txBody>
          <a:bodyPr wrap="square" lIns="0" tIns="0" rIns="0" bIns="0" rtlCol="0"/>
          <a:lstStyle/>
          <a:p>
            <a:endParaRPr/>
          </a:p>
        </p:txBody>
      </p:sp>
      <p:sp>
        <p:nvSpPr>
          <p:cNvPr id="24" name="object 24"/>
          <p:cNvSpPr txBox="1"/>
          <p:nvPr/>
        </p:nvSpPr>
        <p:spPr>
          <a:xfrm>
            <a:off x="3175254" y="4650435"/>
            <a:ext cx="419100" cy="391160"/>
          </a:xfrm>
          <a:prstGeom prst="rect">
            <a:avLst/>
          </a:prstGeom>
        </p:spPr>
        <p:txBody>
          <a:bodyPr vert="horz" wrap="square" lIns="0" tIns="12700" rIns="0" bIns="0" rtlCol="0">
            <a:spAutoFit/>
          </a:bodyPr>
          <a:lstStyle/>
          <a:p>
            <a:pPr marL="12700" marR="5080" indent="39370">
              <a:lnSpc>
                <a:spcPct val="100000"/>
              </a:lnSpc>
              <a:spcBef>
                <a:spcPts val="100"/>
              </a:spcBef>
            </a:pPr>
            <a:r>
              <a:rPr sz="1200" dirty="0">
                <a:solidFill>
                  <a:srgbClr val="FF0000"/>
                </a:solidFill>
                <a:latin typeface="Comic Sans MS"/>
                <a:cs typeface="Comic Sans MS"/>
              </a:rPr>
              <a:t>user  a</a:t>
            </a:r>
            <a:r>
              <a:rPr sz="1200" spc="-5" dirty="0">
                <a:solidFill>
                  <a:srgbClr val="FF0000"/>
                </a:solidFill>
                <a:latin typeface="Comic Sans MS"/>
                <a:cs typeface="Comic Sans MS"/>
              </a:rPr>
              <a:t>g</a:t>
            </a:r>
            <a:r>
              <a:rPr sz="1200" dirty="0">
                <a:solidFill>
                  <a:srgbClr val="FF0000"/>
                </a:solidFill>
                <a:latin typeface="Comic Sans MS"/>
                <a:cs typeface="Comic Sans MS"/>
              </a:rPr>
              <a:t>ent</a:t>
            </a:r>
            <a:endParaRPr sz="1200">
              <a:latin typeface="Comic Sans MS"/>
              <a:cs typeface="Comic Sans MS"/>
            </a:endParaRPr>
          </a:p>
        </p:txBody>
      </p:sp>
      <p:sp>
        <p:nvSpPr>
          <p:cNvPr id="25" name="object 25"/>
          <p:cNvSpPr txBox="1"/>
          <p:nvPr/>
        </p:nvSpPr>
        <p:spPr>
          <a:xfrm>
            <a:off x="3073654" y="1907285"/>
            <a:ext cx="490220" cy="391160"/>
          </a:xfrm>
          <a:prstGeom prst="rect">
            <a:avLst/>
          </a:prstGeom>
        </p:spPr>
        <p:txBody>
          <a:bodyPr vert="horz" wrap="square" lIns="0" tIns="12700" rIns="0" bIns="0" rtlCol="0">
            <a:spAutoFit/>
          </a:bodyPr>
          <a:lstStyle/>
          <a:p>
            <a:pPr marL="12700" marR="5080" indent="92710">
              <a:lnSpc>
                <a:spcPct val="100000"/>
              </a:lnSpc>
              <a:spcBef>
                <a:spcPts val="100"/>
              </a:spcBef>
            </a:pPr>
            <a:r>
              <a:rPr sz="1200" dirty="0">
                <a:solidFill>
                  <a:srgbClr val="FF0000"/>
                </a:solidFill>
                <a:latin typeface="Comic Sans MS"/>
                <a:cs typeface="Comic Sans MS"/>
              </a:rPr>
              <a:t>mail  se</a:t>
            </a:r>
            <a:r>
              <a:rPr sz="1200" spc="10" dirty="0">
                <a:solidFill>
                  <a:srgbClr val="FF0000"/>
                </a:solidFill>
                <a:latin typeface="Comic Sans MS"/>
                <a:cs typeface="Comic Sans MS"/>
              </a:rPr>
              <a:t>r</a:t>
            </a:r>
            <a:r>
              <a:rPr sz="1200" dirty="0">
                <a:solidFill>
                  <a:srgbClr val="FF0000"/>
                </a:solidFill>
                <a:latin typeface="Comic Sans MS"/>
                <a:cs typeface="Comic Sans MS"/>
              </a:rPr>
              <a:t>ver</a:t>
            </a:r>
            <a:endParaRPr sz="1200">
              <a:latin typeface="Comic Sans MS"/>
              <a:cs typeface="Comic Sans MS"/>
            </a:endParaRPr>
          </a:p>
        </p:txBody>
      </p:sp>
      <p:sp>
        <p:nvSpPr>
          <p:cNvPr id="26" name="object 26"/>
          <p:cNvSpPr txBox="1"/>
          <p:nvPr/>
        </p:nvSpPr>
        <p:spPr>
          <a:xfrm>
            <a:off x="3717797" y="1451559"/>
            <a:ext cx="419100" cy="391795"/>
          </a:xfrm>
          <a:prstGeom prst="rect">
            <a:avLst/>
          </a:prstGeom>
        </p:spPr>
        <p:txBody>
          <a:bodyPr vert="horz" wrap="square" lIns="0" tIns="12700" rIns="0" bIns="0" rtlCol="0">
            <a:spAutoFit/>
          </a:bodyPr>
          <a:lstStyle/>
          <a:p>
            <a:pPr marL="52069">
              <a:lnSpc>
                <a:spcPct val="100000"/>
              </a:lnSpc>
              <a:spcBef>
                <a:spcPts val="100"/>
              </a:spcBef>
            </a:pPr>
            <a:r>
              <a:rPr sz="1200" dirty="0">
                <a:solidFill>
                  <a:srgbClr val="FF0000"/>
                </a:solidFill>
                <a:latin typeface="Comic Sans MS"/>
                <a:cs typeface="Comic Sans MS"/>
              </a:rPr>
              <a:t>user</a:t>
            </a:r>
            <a:endParaRPr sz="1200">
              <a:latin typeface="Comic Sans MS"/>
              <a:cs typeface="Comic Sans MS"/>
            </a:endParaRPr>
          </a:p>
          <a:p>
            <a:pPr marL="12700">
              <a:lnSpc>
                <a:spcPct val="100000"/>
              </a:lnSpc>
            </a:pPr>
            <a:r>
              <a:rPr sz="1200" dirty="0">
                <a:solidFill>
                  <a:srgbClr val="FF0000"/>
                </a:solidFill>
                <a:latin typeface="Comic Sans MS"/>
                <a:cs typeface="Comic Sans MS"/>
              </a:rPr>
              <a:t>a</a:t>
            </a:r>
            <a:r>
              <a:rPr sz="1200" spc="-5" dirty="0">
                <a:solidFill>
                  <a:srgbClr val="FF0000"/>
                </a:solidFill>
                <a:latin typeface="Comic Sans MS"/>
                <a:cs typeface="Comic Sans MS"/>
              </a:rPr>
              <a:t>g</a:t>
            </a:r>
            <a:r>
              <a:rPr sz="1200" dirty="0">
                <a:solidFill>
                  <a:srgbClr val="FF0000"/>
                </a:solidFill>
                <a:latin typeface="Comic Sans MS"/>
                <a:cs typeface="Comic Sans MS"/>
              </a:rPr>
              <a:t>ent</a:t>
            </a:r>
            <a:endParaRPr sz="1200">
              <a:latin typeface="Comic Sans MS"/>
              <a:cs typeface="Comic Sans MS"/>
            </a:endParaRPr>
          </a:p>
        </p:txBody>
      </p:sp>
      <p:sp>
        <p:nvSpPr>
          <p:cNvPr id="27" name="object 27"/>
          <p:cNvSpPr txBox="1"/>
          <p:nvPr/>
        </p:nvSpPr>
        <p:spPr>
          <a:xfrm>
            <a:off x="4012438" y="3369945"/>
            <a:ext cx="448309" cy="208279"/>
          </a:xfrm>
          <a:prstGeom prst="rect">
            <a:avLst/>
          </a:prstGeom>
        </p:spPr>
        <p:txBody>
          <a:bodyPr vert="horz" wrap="square" lIns="0" tIns="12700" rIns="0" bIns="0" rtlCol="0">
            <a:spAutoFit/>
          </a:bodyPr>
          <a:lstStyle/>
          <a:p>
            <a:pPr marL="12700">
              <a:lnSpc>
                <a:spcPct val="100000"/>
              </a:lnSpc>
              <a:spcBef>
                <a:spcPts val="100"/>
              </a:spcBef>
            </a:pPr>
            <a:r>
              <a:rPr sz="1200" spc="-5" dirty="0">
                <a:solidFill>
                  <a:srgbClr val="FF0000"/>
                </a:solidFill>
                <a:latin typeface="Comic Sans MS"/>
                <a:cs typeface="Comic Sans MS"/>
              </a:rPr>
              <a:t>S</a:t>
            </a:r>
            <a:r>
              <a:rPr sz="1200" dirty="0">
                <a:solidFill>
                  <a:srgbClr val="FF0000"/>
                </a:solidFill>
                <a:latin typeface="Comic Sans MS"/>
                <a:cs typeface="Comic Sans MS"/>
              </a:rPr>
              <a:t>MTP</a:t>
            </a:r>
            <a:endParaRPr sz="1200">
              <a:latin typeface="Comic Sans MS"/>
              <a:cs typeface="Comic Sans MS"/>
            </a:endParaRPr>
          </a:p>
        </p:txBody>
      </p:sp>
      <p:sp>
        <p:nvSpPr>
          <p:cNvPr id="28" name="object 28"/>
          <p:cNvSpPr txBox="1"/>
          <p:nvPr/>
        </p:nvSpPr>
        <p:spPr>
          <a:xfrm>
            <a:off x="3979926" y="2394966"/>
            <a:ext cx="448309" cy="208279"/>
          </a:xfrm>
          <a:prstGeom prst="rect">
            <a:avLst/>
          </a:prstGeom>
        </p:spPr>
        <p:txBody>
          <a:bodyPr vert="horz" wrap="square" lIns="0" tIns="12700" rIns="0" bIns="0" rtlCol="0">
            <a:spAutoFit/>
          </a:bodyPr>
          <a:lstStyle/>
          <a:p>
            <a:pPr marL="12700">
              <a:lnSpc>
                <a:spcPct val="100000"/>
              </a:lnSpc>
              <a:spcBef>
                <a:spcPts val="100"/>
              </a:spcBef>
            </a:pPr>
            <a:r>
              <a:rPr sz="1200" spc="-5" dirty="0">
                <a:solidFill>
                  <a:srgbClr val="FF0000"/>
                </a:solidFill>
                <a:latin typeface="Comic Sans MS"/>
                <a:cs typeface="Comic Sans MS"/>
              </a:rPr>
              <a:t>S</a:t>
            </a:r>
            <a:r>
              <a:rPr sz="1200" dirty="0">
                <a:solidFill>
                  <a:srgbClr val="FF0000"/>
                </a:solidFill>
                <a:latin typeface="Comic Sans MS"/>
                <a:cs typeface="Comic Sans MS"/>
              </a:rPr>
              <a:t>MTP</a:t>
            </a:r>
            <a:endParaRPr sz="1200">
              <a:latin typeface="Comic Sans MS"/>
              <a:cs typeface="Comic Sans MS"/>
            </a:endParaRPr>
          </a:p>
        </p:txBody>
      </p:sp>
      <p:sp>
        <p:nvSpPr>
          <p:cNvPr id="29" name="object 29"/>
          <p:cNvSpPr txBox="1"/>
          <p:nvPr/>
        </p:nvSpPr>
        <p:spPr>
          <a:xfrm>
            <a:off x="2836926" y="2948685"/>
            <a:ext cx="448309" cy="208279"/>
          </a:xfrm>
          <a:prstGeom prst="rect">
            <a:avLst/>
          </a:prstGeom>
        </p:spPr>
        <p:txBody>
          <a:bodyPr vert="horz" wrap="square" lIns="0" tIns="12700" rIns="0" bIns="0" rtlCol="0">
            <a:spAutoFit/>
          </a:bodyPr>
          <a:lstStyle/>
          <a:p>
            <a:pPr marL="12700">
              <a:lnSpc>
                <a:spcPct val="100000"/>
              </a:lnSpc>
              <a:spcBef>
                <a:spcPts val="100"/>
              </a:spcBef>
            </a:pPr>
            <a:r>
              <a:rPr sz="1200" spc="-5" dirty="0">
                <a:solidFill>
                  <a:srgbClr val="FF0000"/>
                </a:solidFill>
                <a:latin typeface="Comic Sans MS"/>
                <a:cs typeface="Comic Sans MS"/>
              </a:rPr>
              <a:t>S</a:t>
            </a:r>
            <a:r>
              <a:rPr sz="1200" dirty="0">
                <a:solidFill>
                  <a:srgbClr val="FF0000"/>
                </a:solidFill>
                <a:latin typeface="Comic Sans MS"/>
                <a:cs typeface="Comic Sans MS"/>
              </a:rPr>
              <a:t>MTP</a:t>
            </a:r>
            <a:endParaRPr sz="1200">
              <a:latin typeface="Comic Sans MS"/>
              <a:cs typeface="Comic Sans MS"/>
            </a:endParaRPr>
          </a:p>
        </p:txBody>
      </p:sp>
      <p:sp>
        <p:nvSpPr>
          <p:cNvPr id="30" name="Slide Number Placeholder 29"/>
          <p:cNvSpPr>
            <a:spLocks noGrp="1"/>
          </p:cNvSpPr>
          <p:nvPr>
            <p:ph type="sldNum" sz="quarter" idx="7"/>
          </p:nvPr>
        </p:nvSpPr>
        <p:spPr/>
        <p:txBody>
          <a:bodyPr/>
          <a:lstStyle/>
          <a:p>
            <a:fld id="{B6F15528-21DE-4FAA-801E-634DDDAF4B2B}" type="slidenum">
              <a:rPr lang="en-US" smtClean="0"/>
              <a:t>23</a:t>
            </a:fld>
            <a:endParaRPr lang="en-US"/>
          </a:p>
        </p:txBody>
      </p:sp>
    </p:spTree>
    <p:extLst>
      <p:ext uri="{BB962C8B-B14F-4D97-AF65-F5344CB8AC3E}">
        <p14:creationId xmlns:p14="http://schemas.microsoft.com/office/powerpoint/2010/main" val="4051032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298526"/>
            <a:ext cx="5773673" cy="635000"/>
          </a:xfrm>
          <a:prstGeom prst="rect">
            <a:avLst/>
          </a:prstGeom>
        </p:spPr>
        <p:txBody>
          <a:bodyPr vert="horz" wrap="square" lIns="0" tIns="12065" rIns="0" bIns="0" rtlCol="0">
            <a:spAutoFit/>
          </a:bodyPr>
          <a:lstStyle/>
          <a:p>
            <a:pPr marL="167640">
              <a:lnSpc>
                <a:spcPct val="100000"/>
              </a:lnSpc>
              <a:spcBef>
                <a:spcPts val="95"/>
              </a:spcBef>
            </a:pPr>
            <a:r>
              <a:rPr spc="-10" dirty="0"/>
              <a:t>Electronic</a:t>
            </a:r>
            <a:r>
              <a:rPr spc="-20" dirty="0"/>
              <a:t> </a:t>
            </a:r>
            <a:r>
              <a:rPr spc="-10" dirty="0"/>
              <a:t>Mail</a:t>
            </a:r>
          </a:p>
        </p:txBody>
      </p:sp>
      <p:sp>
        <p:nvSpPr>
          <p:cNvPr id="3" name="object 3"/>
          <p:cNvSpPr txBox="1"/>
          <p:nvPr/>
        </p:nvSpPr>
        <p:spPr>
          <a:xfrm>
            <a:off x="962660" y="996848"/>
            <a:ext cx="7190740" cy="3898900"/>
          </a:xfrm>
          <a:prstGeom prst="rect">
            <a:avLst/>
          </a:prstGeom>
        </p:spPr>
        <p:txBody>
          <a:bodyPr vert="horz" wrap="square" lIns="0" tIns="79375" rIns="0" bIns="0" rtlCol="0">
            <a:spAutoFit/>
          </a:bodyPr>
          <a:lstStyle/>
          <a:p>
            <a:pPr marL="195580" indent="-183515">
              <a:lnSpc>
                <a:spcPct val="100000"/>
              </a:lnSpc>
              <a:spcBef>
                <a:spcPts val="625"/>
              </a:spcBef>
              <a:buClr>
                <a:srgbClr val="FF8500"/>
              </a:buClr>
              <a:buFont typeface="Wingdings"/>
              <a:buChar char=""/>
              <a:tabLst>
                <a:tab pos="196215" algn="l"/>
              </a:tabLst>
            </a:pPr>
            <a:r>
              <a:rPr sz="2200" spc="-10" dirty="0">
                <a:solidFill>
                  <a:srgbClr val="FF0000"/>
                </a:solidFill>
                <a:latin typeface="Carlito"/>
                <a:cs typeface="Carlito"/>
              </a:rPr>
              <a:t>Three </a:t>
            </a:r>
            <a:r>
              <a:rPr sz="2200" dirty="0">
                <a:solidFill>
                  <a:srgbClr val="FF0000"/>
                </a:solidFill>
                <a:latin typeface="Carlito"/>
                <a:cs typeface="Carlito"/>
              </a:rPr>
              <a:t>major</a:t>
            </a:r>
            <a:r>
              <a:rPr sz="2200" spc="25" dirty="0">
                <a:solidFill>
                  <a:srgbClr val="FF0000"/>
                </a:solidFill>
                <a:latin typeface="Carlito"/>
                <a:cs typeface="Carlito"/>
              </a:rPr>
              <a:t> </a:t>
            </a:r>
            <a:r>
              <a:rPr sz="2200" spc="-10" dirty="0">
                <a:solidFill>
                  <a:srgbClr val="FF0000"/>
                </a:solidFill>
                <a:latin typeface="Carlito"/>
                <a:cs typeface="Carlito"/>
              </a:rPr>
              <a:t>components:</a:t>
            </a:r>
            <a:endParaRPr sz="2200" dirty="0">
              <a:latin typeface="Carlito"/>
              <a:cs typeface="Carlito"/>
            </a:endParaRPr>
          </a:p>
          <a:p>
            <a:pPr marL="468630" lvl="1" indent="-182880">
              <a:lnSpc>
                <a:spcPct val="100000"/>
              </a:lnSpc>
              <a:spcBef>
                <a:spcPts val="530"/>
              </a:spcBef>
              <a:buClr>
                <a:srgbClr val="FF8500"/>
              </a:buClr>
              <a:buFont typeface="Arial"/>
              <a:buChar char="•"/>
              <a:tabLst>
                <a:tab pos="468630" algn="l"/>
              </a:tabLst>
            </a:pPr>
            <a:r>
              <a:rPr sz="2200" spc="-5" dirty="0">
                <a:solidFill>
                  <a:srgbClr val="FFFFFF"/>
                </a:solidFill>
                <a:latin typeface="Carlito"/>
                <a:cs typeface="Carlito"/>
              </a:rPr>
              <a:t>user</a:t>
            </a:r>
            <a:r>
              <a:rPr sz="2200" dirty="0">
                <a:solidFill>
                  <a:srgbClr val="FFFFFF"/>
                </a:solidFill>
                <a:latin typeface="Carlito"/>
                <a:cs typeface="Carlito"/>
              </a:rPr>
              <a:t> </a:t>
            </a:r>
            <a:r>
              <a:rPr sz="2200" spc="-10" dirty="0">
                <a:solidFill>
                  <a:srgbClr val="FFFFFF"/>
                </a:solidFill>
                <a:latin typeface="Carlito"/>
                <a:cs typeface="Carlito"/>
              </a:rPr>
              <a:t>agents</a:t>
            </a:r>
            <a:endParaRPr sz="2200" dirty="0">
              <a:latin typeface="Carlito"/>
              <a:cs typeface="Carlito"/>
            </a:endParaRPr>
          </a:p>
          <a:p>
            <a:pPr marL="468630" lvl="1" indent="-182880">
              <a:lnSpc>
                <a:spcPct val="100000"/>
              </a:lnSpc>
              <a:spcBef>
                <a:spcPts val="530"/>
              </a:spcBef>
              <a:buClr>
                <a:srgbClr val="FF8500"/>
              </a:buClr>
              <a:buFont typeface="Arial"/>
              <a:buChar char="•"/>
              <a:tabLst>
                <a:tab pos="468630" algn="l"/>
              </a:tabLst>
            </a:pPr>
            <a:r>
              <a:rPr sz="2200" spc="-5" dirty="0">
                <a:solidFill>
                  <a:srgbClr val="FFFFFF"/>
                </a:solidFill>
                <a:latin typeface="Carlito"/>
                <a:cs typeface="Carlito"/>
              </a:rPr>
              <a:t>mail</a:t>
            </a:r>
            <a:r>
              <a:rPr sz="2200" spc="-10" dirty="0">
                <a:solidFill>
                  <a:srgbClr val="FFFFFF"/>
                </a:solidFill>
                <a:latin typeface="Carlito"/>
                <a:cs typeface="Carlito"/>
              </a:rPr>
              <a:t> servers</a:t>
            </a:r>
            <a:endParaRPr sz="2200" dirty="0">
              <a:latin typeface="Carlito"/>
              <a:cs typeface="Carlito"/>
            </a:endParaRPr>
          </a:p>
          <a:p>
            <a:pPr marL="468630" lvl="1" indent="-182880">
              <a:lnSpc>
                <a:spcPct val="100000"/>
              </a:lnSpc>
              <a:spcBef>
                <a:spcPts val="530"/>
              </a:spcBef>
              <a:buClr>
                <a:srgbClr val="FF8500"/>
              </a:buClr>
              <a:buFont typeface="Arial"/>
              <a:buChar char="•"/>
              <a:tabLst>
                <a:tab pos="468630" algn="l"/>
              </a:tabLst>
            </a:pPr>
            <a:r>
              <a:rPr sz="2200" spc="-10" dirty="0">
                <a:solidFill>
                  <a:srgbClr val="FFFFFF"/>
                </a:solidFill>
                <a:latin typeface="Carlito"/>
                <a:cs typeface="Carlito"/>
              </a:rPr>
              <a:t>simple </a:t>
            </a:r>
            <a:r>
              <a:rPr sz="2200" spc="-5" dirty="0">
                <a:solidFill>
                  <a:srgbClr val="FFFFFF"/>
                </a:solidFill>
                <a:latin typeface="Carlito"/>
                <a:cs typeface="Carlito"/>
              </a:rPr>
              <a:t>mail </a:t>
            </a:r>
            <a:r>
              <a:rPr sz="2200" spc="-20" dirty="0">
                <a:solidFill>
                  <a:srgbClr val="FFFFFF"/>
                </a:solidFill>
                <a:latin typeface="Carlito"/>
                <a:cs typeface="Carlito"/>
              </a:rPr>
              <a:t>transfer </a:t>
            </a:r>
            <a:r>
              <a:rPr sz="2200" spc="-15" dirty="0">
                <a:solidFill>
                  <a:srgbClr val="FFFFFF"/>
                </a:solidFill>
                <a:latin typeface="Carlito"/>
                <a:cs typeface="Carlito"/>
              </a:rPr>
              <a:t>protocol:</a:t>
            </a:r>
            <a:r>
              <a:rPr sz="2200" spc="45" dirty="0">
                <a:solidFill>
                  <a:srgbClr val="FFFFFF"/>
                </a:solidFill>
                <a:latin typeface="Carlito"/>
                <a:cs typeface="Carlito"/>
              </a:rPr>
              <a:t> </a:t>
            </a:r>
            <a:r>
              <a:rPr sz="2200" spc="-10" dirty="0">
                <a:solidFill>
                  <a:srgbClr val="FFFFFF"/>
                </a:solidFill>
                <a:latin typeface="Carlito"/>
                <a:cs typeface="Carlito"/>
              </a:rPr>
              <a:t>SMTP</a:t>
            </a:r>
            <a:endParaRPr sz="2200" dirty="0">
              <a:latin typeface="Carlito"/>
              <a:cs typeface="Carlito"/>
            </a:endParaRPr>
          </a:p>
          <a:p>
            <a:pPr lvl="1">
              <a:lnSpc>
                <a:spcPct val="100000"/>
              </a:lnSpc>
              <a:spcBef>
                <a:spcPts val="5"/>
              </a:spcBef>
              <a:buClr>
                <a:srgbClr val="FF8500"/>
              </a:buClr>
              <a:buFont typeface="Arial"/>
              <a:buChar char="•"/>
            </a:pPr>
            <a:endParaRPr sz="2050" dirty="0">
              <a:latin typeface="Carlito"/>
              <a:cs typeface="Carlito"/>
            </a:endParaRPr>
          </a:p>
          <a:p>
            <a:pPr marL="195580" indent="-183515">
              <a:lnSpc>
                <a:spcPct val="100000"/>
              </a:lnSpc>
              <a:buClr>
                <a:srgbClr val="FF8500"/>
              </a:buClr>
              <a:buFont typeface="Wingdings"/>
              <a:buChar char=""/>
              <a:tabLst>
                <a:tab pos="196215" algn="l"/>
              </a:tabLst>
            </a:pPr>
            <a:r>
              <a:rPr sz="2200" u="heavy" spc="-5" dirty="0">
                <a:solidFill>
                  <a:srgbClr val="FF0000"/>
                </a:solidFill>
                <a:uFill>
                  <a:solidFill>
                    <a:srgbClr val="FF0000"/>
                  </a:solidFill>
                </a:uFill>
                <a:latin typeface="Carlito"/>
                <a:cs typeface="Carlito"/>
              </a:rPr>
              <a:t>User</a:t>
            </a:r>
            <a:r>
              <a:rPr sz="2200" u="heavy" dirty="0">
                <a:solidFill>
                  <a:srgbClr val="FF0000"/>
                </a:solidFill>
                <a:uFill>
                  <a:solidFill>
                    <a:srgbClr val="FF0000"/>
                  </a:solidFill>
                </a:uFill>
                <a:latin typeface="Carlito"/>
                <a:cs typeface="Carlito"/>
              </a:rPr>
              <a:t> </a:t>
            </a:r>
            <a:r>
              <a:rPr sz="2200" u="heavy" spc="-15" dirty="0">
                <a:solidFill>
                  <a:srgbClr val="FF0000"/>
                </a:solidFill>
                <a:uFill>
                  <a:solidFill>
                    <a:srgbClr val="FF0000"/>
                  </a:solidFill>
                </a:uFill>
                <a:latin typeface="Carlito"/>
                <a:cs typeface="Carlito"/>
              </a:rPr>
              <a:t>Agent</a:t>
            </a:r>
            <a:endParaRPr sz="2200" dirty="0">
              <a:latin typeface="Carlito"/>
              <a:cs typeface="Carlito"/>
            </a:endParaRPr>
          </a:p>
          <a:p>
            <a:pPr marL="468630" lvl="1" indent="-182880">
              <a:lnSpc>
                <a:spcPct val="100000"/>
              </a:lnSpc>
              <a:spcBef>
                <a:spcPts val="530"/>
              </a:spcBef>
              <a:buClr>
                <a:srgbClr val="FF8500"/>
              </a:buClr>
              <a:buFont typeface="Arial"/>
              <a:buChar char="•"/>
              <a:tabLst>
                <a:tab pos="468630" algn="l"/>
              </a:tabLst>
            </a:pPr>
            <a:r>
              <a:rPr sz="2200" spc="-5" dirty="0">
                <a:solidFill>
                  <a:srgbClr val="FFFFFF"/>
                </a:solidFill>
                <a:latin typeface="Carlito"/>
                <a:cs typeface="Carlito"/>
              </a:rPr>
              <a:t>“Mail</a:t>
            </a:r>
            <a:r>
              <a:rPr sz="2200" spc="-15" dirty="0">
                <a:solidFill>
                  <a:srgbClr val="FFFFFF"/>
                </a:solidFill>
                <a:latin typeface="Carlito"/>
                <a:cs typeface="Carlito"/>
              </a:rPr>
              <a:t> </a:t>
            </a:r>
            <a:r>
              <a:rPr sz="2200" spc="5" dirty="0">
                <a:solidFill>
                  <a:srgbClr val="FFFFFF"/>
                </a:solidFill>
                <a:latin typeface="Carlito"/>
                <a:cs typeface="Carlito"/>
              </a:rPr>
              <a:t>reader”</a:t>
            </a:r>
            <a:endParaRPr sz="2200" dirty="0">
              <a:latin typeface="Carlito"/>
              <a:cs typeface="Carlito"/>
            </a:endParaRPr>
          </a:p>
          <a:p>
            <a:pPr marL="468630" lvl="1" indent="-182880">
              <a:lnSpc>
                <a:spcPct val="100000"/>
              </a:lnSpc>
              <a:spcBef>
                <a:spcPts val="525"/>
              </a:spcBef>
              <a:buClr>
                <a:srgbClr val="FF8500"/>
              </a:buClr>
              <a:buFont typeface="Arial"/>
              <a:buChar char="•"/>
              <a:tabLst>
                <a:tab pos="468630" algn="l"/>
              </a:tabLst>
            </a:pPr>
            <a:r>
              <a:rPr sz="2200" spc="-5" dirty="0">
                <a:solidFill>
                  <a:srgbClr val="FFFFFF"/>
                </a:solidFill>
                <a:latin typeface="Carlito"/>
                <a:cs typeface="Carlito"/>
              </a:rPr>
              <a:t>composing, </a:t>
            </a:r>
            <a:r>
              <a:rPr sz="2200" dirty="0">
                <a:solidFill>
                  <a:srgbClr val="FFFFFF"/>
                </a:solidFill>
                <a:latin typeface="Carlito"/>
                <a:cs typeface="Carlito"/>
              </a:rPr>
              <a:t>editing, </a:t>
            </a:r>
            <a:r>
              <a:rPr sz="2200" spc="-10" dirty="0">
                <a:solidFill>
                  <a:srgbClr val="FFFFFF"/>
                </a:solidFill>
                <a:latin typeface="Carlito"/>
                <a:cs typeface="Carlito"/>
              </a:rPr>
              <a:t>reading </a:t>
            </a:r>
            <a:r>
              <a:rPr sz="2200" spc="-5" dirty="0">
                <a:solidFill>
                  <a:srgbClr val="FFFFFF"/>
                </a:solidFill>
                <a:latin typeface="Carlito"/>
                <a:cs typeface="Carlito"/>
              </a:rPr>
              <a:t>mail</a:t>
            </a:r>
            <a:r>
              <a:rPr sz="2200" spc="10" dirty="0">
                <a:solidFill>
                  <a:srgbClr val="FFFFFF"/>
                </a:solidFill>
                <a:latin typeface="Carlito"/>
                <a:cs typeface="Carlito"/>
              </a:rPr>
              <a:t> </a:t>
            </a:r>
            <a:r>
              <a:rPr sz="2200" spc="-5" dirty="0">
                <a:solidFill>
                  <a:srgbClr val="FFFFFF"/>
                </a:solidFill>
                <a:latin typeface="Carlito"/>
                <a:cs typeface="Carlito"/>
              </a:rPr>
              <a:t>messages</a:t>
            </a:r>
            <a:endParaRPr sz="2200" dirty="0">
              <a:latin typeface="Carlito"/>
              <a:cs typeface="Carlito"/>
            </a:endParaRPr>
          </a:p>
          <a:p>
            <a:pPr marL="468630" lvl="1" indent="-182880">
              <a:lnSpc>
                <a:spcPct val="100000"/>
              </a:lnSpc>
              <a:spcBef>
                <a:spcPts val="535"/>
              </a:spcBef>
              <a:buClr>
                <a:srgbClr val="FF8500"/>
              </a:buClr>
              <a:buFont typeface="Arial"/>
              <a:buChar char="•"/>
              <a:tabLst>
                <a:tab pos="468630" algn="l"/>
              </a:tabLst>
            </a:pPr>
            <a:r>
              <a:rPr sz="2200" dirty="0">
                <a:solidFill>
                  <a:srgbClr val="FFFFFF"/>
                </a:solidFill>
                <a:latin typeface="Carlito"/>
                <a:cs typeface="Carlito"/>
              </a:rPr>
              <a:t>e.g., </a:t>
            </a:r>
            <a:r>
              <a:rPr sz="2200" spc="-10" dirty="0">
                <a:solidFill>
                  <a:srgbClr val="FFFFFF"/>
                </a:solidFill>
                <a:latin typeface="Carlito"/>
                <a:cs typeface="Carlito"/>
              </a:rPr>
              <a:t>Eudora, </a:t>
            </a:r>
            <a:r>
              <a:rPr sz="2200" spc="-5" dirty="0">
                <a:solidFill>
                  <a:srgbClr val="FFFFFF"/>
                </a:solidFill>
                <a:latin typeface="Carlito"/>
                <a:cs typeface="Carlito"/>
              </a:rPr>
              <a:t>Outlook, elm, Mozilla</a:t>
            </a:r>
            <a:r>
              <a:rPr sz="2200" spc="35" dirty="0">
                <a:solidFill>
                  <a:srgbClr val="FFFFFF"/>
                </a:solidFill>
                <a:latin typeface="Carlito"/>
                <a:cs typeface="Carlito"/>
              </a:rPr>
              <a:t> </a:t>
            </a:r>
            <a:r>
              <a:rPr sz="2200" spc="-10" dirty="0">
                <a:solidFill>
                  <a:srgbClr val="FFFFFF"/>
                </a:solidFill>
                <a:latin typeface="Carlito"/>
                <a:cs typeface="Carlito"/>
              </a:rPr>
              <a:t>Thunderbird</a:t>
            </a:r>
            <a:endParaRPr sz="2200" dirty="0">
              <a:latin typeface="Carlito"/>
              <a:cs typeface="Carlito"/>
            </a:endParaRPr>
          </a:p>
          <a:p>
            <a:pPr marL="468630" lvl="1" indent="-182880">
              <a:lnSpc>
                <a:spcPct val="100000"/>
              </a:lnSpc>
              <a:spcBef>
                <a:spcPts val="525"/>
              </a:spcBef>
              <a:buClr>
                <a:srgbClr val="FF8500"/>
              </a:buClr>
              <a:buFont typeface="Arial"/>
              <a:buChar char="•"/>
              <a:tabLst>
                <a:tab pos="468630" algn="l"/>
              </a:tabLst>
            </a:pPr>
            <a:r>
              <a:rPr sz="2200" spc="-5" dirty="0">
                <a:solidFill>
                  <a:srgbClr val="FFFFFF"/>
                </a:solidFill>
                <a:latin typeface="Carlito"/>
                <a:cs typeface="Carlito"/>
              </a:rPr>
              <a:t>outgoing, incoming messages </a:t>
            </a:r>
            <a:r>
              <a:rPr sz="2200" spc="-15" dirty="0">
                <a:solidFill>
                  <a:srgbClr val="FFFFFF"/>
                </a:solidFill>
                <a:latin typeface="Carlito"/>
                <a:cs typeface="Carlito"/>
              </a:rPr>
              <a:t>stored </a:t>
            </a:r>
            <a:r>
              <a:rPr sz="2200" dirty="0">
                <a:solidFill>
                  <a:srgbClr val="FFFFFF"/>
                </a:solidFill>
                <a:latin typeface="Carlito"/>
                <a:cs typeface="Carlito"/>
              </a:rPr>
              <a:t>on</a:t>
            </a:r>
            <a:r>
              <a:rPr sz="2200" spc="50" dirty="0">
                <a:solidFill>
                  <a:srgbClr val="FFFFFF"/>
                </a:solidFill>
                <a:latin typeface="Carlito"/>
                <a:cs typeface="Carlito"/>
              </a:rPr>
              <a:t> </a:t>
            </a:r>
            <a:r>
              <a:rPr sz="2200" spc="-5" dirty="0">
                <a:solidFill>
                  <a:srgbClr val="FFFFFF"/>
                </a:solidFill>
                <a:latin typeface="Carlito"/>
                <a:cs typeface="Carlito"/>
              </a:rPr>
              <a:t>server</a:t>
            </a:r>
            <a:endParaRPr sz="22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24</a:t>
            </a:fld>
            <a:endParaRPr lang="en-US"/>
          </a:p>
        </p:txBody>
      </p:sp>
    </p:spTree>
    <p:extLst>
      <p:ext uri="{BB962C8B-B14F-4D97-AF65-F5344CB8AC3E}">
        <p14:creationId xmlns:p14="http://schemas.microsoft.com/office/powerpoint/2010/main" val="35721643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600" y="298526"/>
            <a:ext cx="5621273" cy="635000"/>
          </a:xfrm>
          <a:prstGeom prst="rect">
            <a:avLst/>
          </a:prstGeom>
        </p:spPr>
        <p:txBody>
          <a:bodyPr vert="horz" wrap="square" lIns="0" tIns="12065" rIns="0" bIns="0" rtlCol="0">
            <a:spAutoFit/>
          </a:bodyPr>
          <a:lstStyle/>
          <a:p>
            <a:pPr marL="167640">
              <a:lnSpc>
                <a:spcPct val="100000"/>
              </a:lnSpc>
              <a:spcBef>
                <a:spcPts val="95"/>
              </a:spcBef>
            </a:pPr>
            <a:r>
              <a:rPr spc="-10" dirty="0"/>
              <a:t>Electronic</a:t>
            </a:r>
            <a:r>
              <a:rPr spc="-20" dirty="0"/>
              <a:t> </a:t>
            </a:r>
            <a:r>
              <a:rPr spc="-10" dirty="0"/>
              <a:t>Mail</a:t>
            </a:r>
          </a:p>
        </p:txBody>
      </p:sp>
      <p:sp>
        <p:nvSpPr>
          <p:cNvPr id="3" name="object 3"/>
          <p:cNvSpPr txBox="1"/>
          <p:nvPr/>
        </p:nvSpPr>
        <p:spPr>
          <a:xfrm>
            <a:off x="962660" y="996848"/>
            <a:ext cx="6878955" cy="3178175"/>
          </a:xfrm>
          <a:prstGeom prst="rect">
            <a:avLst/>
          </a:prstGeom>
        </p:spPr>
        <p:txBody>
          <a:bodyPr vert="horz" wrap="square" lIns="0" tIns="79375" rIns="0" bIns="0" rtlCol="0">
            <a:spAutoFit/>
          </a:bodyPr>
          <a:lstStyle/>
          <a:p>
            <a:pPr marL="195580" indent="-183515">
              <a:lnSpc>
                <a:spcPct val="100000"/>
              </a:lnSpc>
              <a:spcBef>
                <a:spcPts val="625"/>
              </a:spcBef>
              <a:buClr>
                <a:srgbClr val="FF8500"/>
              </a:buClr>
              <a:buFont typeface="Wingdings"/>
              <a:buChar char=""/>
              <a:tabLst>
                <a:tab pos="196215" algn="l"/>
              </a:tabLst>
            </a:pPr>
            <a:r>
              <a:rPr sz="2200" spc="-5" dirty="0">
                <a:solidFill>
                  <a:srgbClr val="FF0000"/>
                </a:solidFill>
                <a:latin typeface="Carlito"/>
                <a:cs typeface="Carlito"/>
              </a:rPr>
              <a:t>Mail</a:t>
            </a:r>
            <a:r>
              <a:rPr sz="2200" spc="-10" dirty="0">
                <a:solidFill>
                  <a:srgbClr val="FF0000"/>
                </a:solidFill>
                <a:latin typeface="Carlito"/>
                <a:cs typeface="Carlito"/>
              </a:rPr>
              <a:t> Servers</a:t>
            </a:r>
            <a:endParaRPr sz="2200">
              <a:latin typeface="Carlito"/>
              <a:cs typeface="Carlito"/>
            </a:endParaRPr>
          </a:p>
          <a:p>
            <a:pPr marL="468630" lvl="1" indent="-182880">
              <a:lnSpc>
                <a:spcPct val="100000"/>
              </a:lnSpc>
              <a:spcBef>
                <a:spcPts val="530"/>
              </a:spcBef>
              <a:buClr>
                <a:srgbClr val="FF8500"/>
              </a:buClr>
              <a:buFont typeface="Wingdings"/>
              <a:buChar char=""/>
              <a:tabLst>
                <a:tab pos="468630" algn="l"/>
              </a:tabLst>
            </a:pPr>
            <a:r>
              <a:rPr sz="2200" spc="-10" dirty="0">
                <a:solidFill>
                  <a:srgbClr val="FF0000"/>
                </a:solidFill>
                <a:latin typeface="Carlito"/>
                <a:cs typeface="Carlito"/>
              </a:rPr>
              <a:t>mailbox </a:t>
            </a:r>
            <a:r>
              <a:rPr sz="2200" spc="-15" dirty="0">
                <a:solidFill>
                  <a:srgbClr val="FFFFFF"/>
                </a:solidFill>
                <a:latin typeface="Carlito"/>
                <a:cs typeface="Carlito"/>
              </a:rPr>
              <a:t>contains </a:t>
            </a:r>
            <a:r>
              <a:rPr sz="2200" spc="-5" dirty="0">
                <a:solidFill>
                  <a:srgbClr val="FFFFFF"/>
                </a:solidFill>
                <a:latin typeface="Carlito"/>
                <a:cs typeface="Carlito"/>
              </a:rPr>
              <a:t>incoming messages </a:t>
            </a:r>
            <a:r>
              <a:rPr sz="2200" spc="-20" dirty="0">
                <a:solidFill>
                  <a:srgbClr val="FFFFFF"/>
                </a:solidFill>
                <a:latin typeface="Carlito"/>
                <a:cs typeface="Carlito"/>
              </a:rPr>
              <a:t>for</a:t>
            </a:r>
            <a:r>
              <a:rPr sz="2200" spc="60" dirty="0">
                <a:solidFill>
                  <a:srgbClr val="FFFFFF"/>
                </a:solidFill>
                <a:latin typeface="Carlito"/>
                <a:cs typeface="Carlito"/>
              </a:rPr>
              <a:t> </a:t>
            </a:r>
            <a:r>
              <a:rPr sz="2200" spc="-5" dirty="0">
                <a:solidFill>
                  <a:srgbClr val="FFFFFF"/>
                </a:solidFill>
                <a:latin typeface="Carlito"/>
                <a:cs typeface="Carlito"/>
              </a:rPr>
              <a:t>user</a:t>
            </a:r>
            <a:endParaRPr sz="2200">
              <a:latin typeface="Carlito"/>
              <a:cs typeface="Carlito"/>
            </a:endParaRPr>
          </a:p>
          <a:p>
            <a:pPr marL="468630" lvl="1" indent="-182880">
              <a:lnSpc>
                <a:spcPct val="100000"/>
              </a:lnSpc>
              <a:spcBef>
                <a:spcPts val="530"/>
              </a:spcBef>
              <a:buClr>
                <a:srgbClr val="FF8500"/>
              </a:buClr>
              <a:buFont typeface="Wingdings"/>
              <a:buChar char=""/>
              <a:tabLst>
                <a:tab pos="468630" algn="l"/>
                <a:tab pos="3856354" algn="l"/>
              </a:tabLst>
            </a:pPr>
            <a:r>
              <a:rPr sz="2200" spc="-5" dirty="0">
                <a:solidFill>
                  <a:srgbClr val="FF0000"/>
                </a:solidFill>
                <a:latin typeface="Carlito"/>
                <a:cs typeface="Carlito"/>
              </a:rPr>
              <a:t>message queue</a:t>
            </a:r>
            <a:r>
              <a:rPr sz="2200" spc="50" dirty="0">
                <a:solidFill>
                  <a:srgbClr val="FF0000"/>
                </a:solidFill>
                <a:latin typeface="Carlito"/>
                <a:cs typeface="Carlito"/>
              </a:rPr>
              <a:t> </a:t>
            </a:r>
            <a:r>
              <a:rPr sz="2200" dirty="0">
                <a:solidFill>
                  <a:srgbClr val="FFFFFF"/>
                </a:solidFill>
                <a:latin typeface="Carlito"/>
                <a:cs typeface="Carlito"/>
              </a:rPr>
              <a:t>of</a:t>
            </a:r>
            <a:r>
              <a:rPr sz="2200" spc="-5" dirty="0">
                <a:solidFill>
                  <a:srgbClr val="FFFFFF"/>
                </a:solidFill>
                <a:latin typeface="Carlito"/>
                <a:cs typeface="Carlito"/>
              </a:rPr>
              <a:t> outgoing	</a:t>
            </a:r>
            <a:r>
              <a:rPr sz="2200" spc="-15" dirty="0">
                <a:solidFill>
                  <a:srgbClr val="FFFFFF"/>
                </a:solidFill>
                <a:latin typeface="Carlito"/>
                <a:cs typeface="Carlito"/>
              </a:rPr>
              <a:t>(to </a:t>
            </a:r>
            <a:r>
              <a:rPr sz="2200" spc="-5" dirty="0">
                <a:solidFill>
                  <a:srgbClr val="FFFFFF"/>
                </a:solidFill>
                <a:latin typeface="Carlito"/>
                <a:cs typeface="Carlito"/>
              </a:rPr>
              <a:t>be </a:t>
            </a:r>
            <a:r>
              <a:rPr sz="2200" spc="-10" dirty="0">
                <a:solidFill>
                  <a:srgbClr val="FFFFFF"/>
                </a:solidFill>
                <a:latin typeface="Carlito"/>
                <a:cs typeface="Carlito"/>
              </a:rPr>
              <a:t>sent) </a:t>
            </a:r>
            <a:r>
              <a:rPr sz="2200" spc="-5" dirty="0">
                <a:solidFill>
                  <a:srgbClr val="FFFFFF"/>
                </a:solidFill>
                <a:latin typeface="Carlito"/>
                <a:cs typeface="Carlito"/>
              </a:rPr>
              <a:t>mail messages</a:t>
            </a:r>
            <a:endParaRPr sz="2200">
              <a:latin typeface="Carlito"/>
              <a:cs typeface="Carlito"/>
            </a:endParaRPr>
          </a:p>
          <a:p>
            <a:pPr lvl="1">
              <a:lnSpc>
                <a:spcPct val="100000"/>
              </a:lnSpc>
              <a:spcBef>
                <a:spcPts val="35"/>
              </a:spcBef>
              <a:buClr>
                <a:srgbClr val="FF8500"/>
              </a:buClr>
              <a:buFont typeface="Wingdings"/>
              <a:buChar char=""/>
            </a:pPr>
            <a:endParaRPr sz="3000">
              <a:latin typeface="Carlito"/>
              <a:cs typeface="Carlito"/>
            </a:endParaRPr>
          </a:p>
          <a:p>
            <a:pPr marL="195580" indent="-183515">
              <a:lnSpc>
                <a:spcPct val="100000"/>
              </a:lnSpc>
              <a:buClr>
                <a:srgbClr val="FF8500"/>
              </a:buClr>
              <a:buFont typeface="Wingdings"/>
              <a:buChar char=""/>
              <a:tabLst>
                <a:tab pos="196215" algn="l"/>
              </a:tabLst>
            </a:pPr>
            <a:r>
              <a:rPr sz="2200" spc="-10" dirty="0">
                <a:solidFill>
                  <a:srgbClr val="FF0000"/>
                </a:solidFill>
                <a:latin typeface="Carlito"/>
                <a:cs typeface="Carlito"/>
              </a:rPr>
              <a:t>SMTP </a:t>
            </a:r>
            <a:r>
              <a:rPr sz="2200" spc="-15" dirty="0">
                <a:solidFill>
                  <a:srgbClr val="FF0000"/>
                </a:solidFill>
                <a:latin typeface="Carlito"/>
                <a:cs typeface="Carlito"/>
              </a:rPr>
              <a:t>protocol </a:t>
            </a:r>
            <a:r>
              <a:rPr sz="2200" spc="-10" dirty="0">
                <a:solidFill>
                  <a:srgbClr val="FFFFFF"/>
                </a:solidFill>
                <a:latin typeface="Carlito"/>
                <a:cs typeface="Carlito"/>
              </a:rPr>
              <a:t>between </a:t>
            </a:r>
            <a:r>
              <a:rPr sz="2200" spc="-5" dirty="0">
                <a:solidFill>
                  <a:srgbClr val="FFFFFF"/>
                </a:solidFill>
                <a:latin typeface="Carlito"/>
                <a:cs typeface="Carlito"/>
              </a:rPr>
              <a:t>mail </a:t>
            </a:r>
            <a:r>
              <a:rPr sz="2200" spc="-10" dirty="0">
                <a:solidFill>
                  <a:srgbClr val="FFFFFF"/>
                </a:solidFill>
                <a:latin typeface="Carlito"/>
                <a:cs typeface="Carlito"/>
              </a:rPr>
              <a:t>servers </a:t>
            </a:r>
            <a:r>
              <a:rPr sz="2200" spc="-20" dirty="0">
                <a:solidFill>
                  <a:srgbClr val="FFFFFF"/>
                </a:solidFill>
                <a:latin typeface="Carlito"/>
                <a:cs typeface="Carlito"/>
              </a:rPr>
              <a:t>to </a:t>
            </a:r>
            <a:r>
              <a:rPr sz="2200" spc="-5" dirty="0">
                <a:solidFill>
                  <a:srgbClr val="FFFFFF"/>
                </a:solidFill>
                <a:latin typeface="Carlito"/>
                <a:cs typeface="Carlito"/>
              </a:rPr>
              <a:t>send</a:t>
            </a:r>
            <a:r>
              <a:rPr sz="2200" spc="120" dirty="0">
                <a:solidFill>
                  <a:srgbClr val="FFFFFF"/>
                </a:solidFill>
                <a:latin typeface="Carlito"/>
                <a:cs typeface="Carlito"/>
              </a:rPr>
              <a:t> </a:t>
            </a:r>
            <a:r>
              <a:rPr sz="2200" spc="-5" dirty="0">
                <a:solidFill>
                  <a:srgbClr val="FFFFFF"/>
                </a:solidFill>
                <a:latin typeface="Carlito"/>
                <a:cs typeface="Carlito"/>
              </a:rPr>
              <a:t>email</a:t>
            </a:r>
            <a:endParaRPr sz="2200">
              <a:latin typeface="Carlito"/>
              <a:cs typeface="Carlito"/>
            </a:endParaRPr>
          </a:p>
          <a:p>
            <a:pPr marL="195580">
              <a:lnSpc>
                <a:spcPct val="100000"/>
              </a:lnSpc>
            </a:pPr>
            <a:r>
              <a:rPr sz="2200" spc="-5" dirty="0">
                <a:solidFill>
                  <a:srgbClr val="FFFFFF"/>
                </a:solidFill>
                <a:latin typeface="Carlito"/>
                <a:cs typeface="Carlito"/>
              </a:rPr>
              <a:t>messages</a:t>
            </a:r>
            <a:endParaRPr sz="2200">
              <a:latin typeface="Carlito"/>
              <a:cs typeface="Carlito"/>
            </a:endParaRPr>
          </a:p>
          <a:p>
            <a:pPr marL="468630" lvl="1" indent="-182880">
              <a:lnSpc>
                <a:spcPct val="100000"/>
              </a:lnSpc>
              <a:spcBef>
                <a:spcPts val="530"/>
              </a:spcBef>
              <a:buClr>
                <a:srgbClr val="FF8500"/>
              </a:buClr>
              <a:buFont typeface="Wingdings"/>
              <a:buChar char=""/>
              <a:tabLst>
                <a:tab pos="468630" algn="l"/>
              </a:tabLst>
            </a:pPr>
            <a:r>
              <a:rPr sz="2200" spc="-10" dirty="0">
                <a:solidFill>
                  <a:srgbClr val="FFFFFF"/>
                </a:solidFill>
                <a:latin typeface="Carlito"/>
                <a:cs typeface="Carlito"/>
              </a:rPr>
              <a:t>client: </a:t>
            </a:r>
            <a:r>
              <a:rPr sz="2200" spc="-5" dirty="0">
                <a:solidFill>
                  <a:srgbClr val="FFFFFF"/>
                </a:solidFill>
                <a:latin typeface="Carlito"/>
                <a:cs typeface="Carlito"/>
              </a:rPr>
              <a:t>sending mail</a:t>
            </a:r>
            <a:r>
              <a:rPr sz="2200" spc="15" dirty="0">
                <a:solidFill>
                  <a:srgbClr val="FFFFFF"/>
                </a:solidFill>
                <a:latin typeface="Carlito"/>
                <a:cs typeface="Carlito"/>
              </a:rPr>
              <a:t> </a:t>
            </a:r>
            <a:r>
              <a:rPr sz="2200" spc="-5" dirty="0">
                <a:solidFill>
                  <a:srgbClr val="FFFFFF"/>
                </a:solidFill>
                <a:latin typeface="Carlito"/>
                <a:cs typeface="Carlito"/>
              </a:rPr>
              <a:t>server</a:t>
            </a:r>
            <a:endParaRPr sz="2200">
              <a:latin typeface="Carlito"/>
              <a:cs typeface="Carlito"/>
            </a:endParaRPr>
          </a:p>
          <a:p>
            <a:pPr marL="468630" lvl="1" indent="-182880">
              <a:lnSpc>
                <a:spcPct val="100000"/>
              </a:lnSpc>
              <a:spcBef>
                <a:spcPts val="530"/>
              </a:spcBef>
              <a:buClr>
                <a:srgbClr val="FF8500"/>
              </a:buClr>
              <a:buFont typeface="Wingdings"/>
              <a:buChar char=""/>
              <a:tabLst>
                <a:tab pos="468630" algn="l"/>
              </a:tabLst>
            </a:pPr>
            <a:r>
              <a:rPr sz="2200" dirty="0">
                <a:solidFill>
                  <a:srgbClr val="FFFFFF"/>
                </a:solidFill>
                <a:latin typeface="Carlito"/>
                <a:cs typeface="Carlito"/>
              </a:rPr>
              <a:t>“server”: </a:t>
            </a:r>
            <a:r>
              <a:rPr sz="2200" spc="-5" dirty="0">
                <a:solidFill>
                  <a:srgbClr val="FFFFFF"/>
                </a:solidFill>
                <a:latin typeface="Carlito"/>
                <a:cs typeface="Carlito"/>
              </a:rPr>
              <a:t>receiving mail server</a:t>
            </a:r>
            <a:endParaRPr sz="220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25</a:t>
            </a:fld>
            <a:endParaRPr lang="en-US"/>
          </a:p>
        </p:txBody>
      </p:sp>
    </p:spTree>
    <p:extLst>
      <p:ext uri="{BB962C8B-B14F-4D97-AF65-F5344CB8AC3E}">
        <p14:creationId xmlns:p14="http://schemas.microsoft.com/office/powerpoint/2010/main" val="16636873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2000" y="298526"/>
            <a:ext cx="5468873" cy="635000"/>
          </a:xfrm>
          <a:prstGeom prst="rect">
            <a:avLst/>
          </a:prstGeom>
        </p:spPr>
        <p:txBody>
          <a:bodyPr vert="horz" wrap="square" lIns="0" tIns="12065" rIns="0" bIns="0" rtlCol="0">
            <a:spAutoFit/>
          </a:bodyPr>
          <a:lstStyle/>
          <a:p>
            <a:pPr marL="167640">
              <a:lnSpc>
                <a:spcPct val="100000"/>
              </a:lnSpc>
              <a:spcBef>
                <a:spcPts val="95"/>
              </a:spcBef>
            </a:pPr>
            <a:r>
              <a:rPr spc="-10" dirty="0"/>
              <a:t>Electronic</a:t>
            </a:r>
            <a:r>
              <a:rPr spc="-20" dirty="0"/>
              <a:t> </a:t>
            </a:r>
            <a:r>
              <a:rPr spc="-10" dirty="0"/>
              <a:t>Mail</a:t>
            </a:r>
          </a:p>
        </p:txBody>
      </p:sp>
      <p:sp>
        <p:nvSpPr>
          <p:cNvPr id="3" name="object 3"/>
          <p:cNvSpPr txBox="1"/>
          <p:nvPr/>
        </p:nvSpPr>
        <p:spPr>
          <a:xfrm>
            <a:off x="962660" y="996848"/>
            <a:ext cx="6878955" cy="3178175"/>
          </a:xfrm>
          <a:prstGeom prst="rect">
            <a:avLst/>
          </a:prstGeom>
        </p:spPr>
        <p:txBody>
          <a:bodyPr vert="horz" wrap="square" lIns="0" tIns="79375" rIns="0" bIns="0" rtlCol="0">
            <a:spAutoFit/>
          </a:bodyPr>
          <a:lstStyle/>
          <a:p>
            <a:pPr marL="195580" indent="-183515">
              <a:lnSpc>
                <a:spcPct val="100000"/>
              </a:lnSpc>
              <a:spcBef>
                <a:spcPts val="625"/>
              </a:spcBef>
              <a:buClr>
                <a:srgbClr val="FF8500"/>
              </a:buClr>
              <a:buFont typeface="Wingdings"/>
              <a:buChar char=""/>
              <a:tabLst>
                <a:tab pos="196215" algn="l"/>
              </a:tabLst>
            </a:pPr>
            <a:r>
              <a:rPr sz="2200" spc="-5" dirty="0">
                <a:solidFill>
                  <a:srgbClr val="FF0000"/>
                </a:solidFill>
                <a:latin typeface="Carlito"/>
                <a:cs typeface="Carlito"/>
              </a:rPr>
              <a:t>Mail</a:t>
            </a:r>
            <a:r>
              <a:rPr sz="2200" spc="-10" dirty="0">
                <a:solidFill>
                  <a:srgbClr val="FF0000"/>
                </a:solidFill>
                <a:latin typeface="Carlito"/>
                <a:cs typeface="Carlito"/>
              </a:rPr>
              <a:t> Servers</a:t>
            </a:r>
            <a:endParaRPr sz="2200">
              <a:latin typeface="Carlito"/>
              <a:cs typeface="Carlito"/>
            </a:endParaRPr>
          </a:p>
          <a:p>
            <a:pPr marL="468630" lvl="1" indent="-182880">
              <a:lnSpc>
                <a:spcPct val="100000"/>
              </a:lnSpc>
              <a:spcBef>
                <a:spcPts val="530"/>
              </a:spcBef>
              <a:buClr>
                <a:srgbClr val="FF8500"/>
              </a:buClr>
              <a:buFont typeface="Wingdings"/>
              <a:buChar char=""/>
              <a:tabLst>
                <a:tab pos="468630" algn="l"/>
              </a:tabLst>
            </a:pPr>
            <a:r>
              <a:rPr sz="2200" spc="-10" dirty="0">
                <a:solidFill>
                  <a:srgbClr val="FF0000"/>
                </a:solidFill>
                <a:latin typeface="Carlito"/>
                <a:cs typeface="Carlito"/>
              </a:rPr>
              <a:t>mailbox </a:t>
            </a:r>
            <a:r>
              <a:rPr sz="2200" spc="-15" dirty="0">
                <a:solidFill>
                  <a:srgbClr val="FFFFFF"/>
                </a:solidFill>
                <a:latin typeface="Carlito"/>
                <a:cs typeface="Carlito"/>
              </a:rPr>
              <a:t>contains </a:t>
            </a:r>
            <a:r>
              <a:rPr sz="2200" spc="-5" dirty="0">
                <a:solidFill>
                  <a:srgbClr val="FFFFFF"/>
                </a:solidFill>
                <a:latin typeface="Carlito"/>
                <a:cs typeface="Carlito"/>
              </a:rPr>
              <a:t>incoming messages </a:t>
            </a:r>
            <a:r>
              <a:rPr sz="2200" spc="-20" dirty="0">
                <a:solidFill>
                  <a:srgbClr val="FFFFFF"/>
                </a:solidFill>
                <a:latin typeface="Carlito"/>
                <a:cs typeface="Carlito"/>
              </a:rPr>
              <a:t>for</a:t>
            </a:r>
            <a:r>
              <a:rPr sz="2200" spc="60" dirty="0">
                <a:solidFill>
                  <a:srgbClr val="FFFFFF"/>
                </a:solidFill>
                <a:latin typeface="Carlito"/>
                <a:cs typeface="Carlito"/>
              </a:rPr>
              <a:t> </a:t>
            </a:r>
            <a:r>
              <a:rPr sz="2200" spc="-5" dirty="0">
                <a:solidFill>
                  <a:srgbClr val="FFFFFF"/>
                </a:solidFill>
                <a:latin typeface="Carlito"/>
                <a:cs typeface="Carlito"/>
              </a:rPr>
              <a:t>user</a:t>
            </a:r>
            <a:endParaRPr sz="2200">
              <a:latin typeface="Carlito"/>
              <a:cs typeface="Carlito"/>
            </a:endParaRPr>
          </a:p>
          <a:p>
            <a:pPr marL="468630" lvl="1" indent="-182880">
              <a:lnSpc>
                <a:spcPct val="100000"/>
              </a:lnSpc>
              <a:spcBef>
                <a:spcPts val="530"/>
              </a:spcBef>
              <a:buClr>
                <a:srgbClr val="FF8500"/>
              </a:buClr>
              <a:buFont typeface="Wingdings"/>
              <a:buChar char=""/>
              <a:tabLst>
                <a:tab pos="468630" algn="l"/>
                <a:tab pos="3856354" algn="l"/>
              </a:tabLst>
            </a:pPr>
            <a:r>
              <a:rPr sz="2200" spc="-5" dirty="0">
                <a:solidFill>
                  <a:srgbClr val="FF0000"/>
                </a:solidFill>
                <a:latin typeface="Carlito"/>
                <a:cs typeface="Carlito"/>
              </a:rPr>
              <a:t>message queue</a:t>
            </a:r>
            <a:r>
              <a:rPr sz="2200" spc="50" dirty="0">
                <a:solidFill>
                  <a:srgbClr val="FF0000"/>
                </a:solidFill>
                <a:latin typeface="Carlito"/>
                <a:cs typeface="Carlito"/>
              </a:rPr>
              <a:t> </a:t>
            </a:r>
            <a:r>
              <a:rPr sz="2200" dirty="0">
                <a:solidFill>
                  <a:srgbClr val="FFFFFF"/>
                </a:solidFill>
                <a:latin typeface="Carlito"/>
                <a:cs typeface="Carlito"/>
              </a:rPr>
              <a:t>of</a:t>
            </a:r>
            <a:r>
              <a:rPr sz="2200" spc="-5" dirty="0">
                <a:solidFill>
                  <a:srgbClr val="FFFFFF"/>
                </a:solidFill>
                <a:latin typeface="Carlito"/>
                <a:cs typeface="Carlito"/>
              </a:rPr>
              <a:t> outgoing	</a:t>
            </a:r>
            <a:r>
              <a:rPr sz="2200" spc="-15" dirty="0">
                <a:solidFill>
                  <a:srgbClr val="FFFFFF"/>
                </a:solidFill>
                <a:latin typeface="Carlito"/>
                <a:cs typeface="Carlito"/>
              </a:rPr>
              <a:t>(to </a:t>
            </a:r>
            <a:r>
              <a:rPr sz="2200" spc="-5" dirty="0">
                <a:solidFill>
                  <a:srgbClr val="FFFFFF"/>
                </a:solidFill>
                <a:latin typeface="Carlito"/>
                <a:cs typeface="Carlito"/>
              </a:rPr>
              <a:t>be </a:t>
            </a:r>
            <a:r>
              <a:rPr sz="2200" spc="-10" dirty="0">
                <a:solidFill>
                  <a:srgbClr val="FFFFFF"/>
                </a:solidFill>
                <a:latin typeface="Carlito"/>
                <a:cs typeface="Carlito"/>
              </a:rPr>
              <a:t>sent) </a:t>
            </a:r>
            <a:r>
              <a:rPr sz="2200" spc="-5" dirty="0">
                <a:solidFill>
                  <a:srgbClr val="FFFFFF"/>
                </a:solidFill>
                <a:latin typeface="Carlito"/>
                <a:cs typeface="Carlito"/>
              </a:rPr>
              <a:t>mail messages</a:t>
            </a:r>
            <a:endParaRPr sz="2200">
              <a:latin typeface="Carlito"/>
              <a:cs typeface="Carlito"/>
            </a:endParaRPr>
          </a:p>
          <a:p>
            <a:pPr lvl="1">
              <a:lnSpc>
                <a:spcPct val="100000"/>
              </a:lnSpc>
              <a:spcBef>
                <a:spcPts val="35"/>
              </a:spcBef>
              <a:buClr>
                <a:srgbClr val="FF8500"/>
              </a:buClr>
              <a:buFont typeface="Wingdings"/>
              <a:buChar char=""/>
            </a:pPr>
            <a:endParaRPr sz="3000">
              <a:latin typeface="Carlito"/>
              <a:cs typeface="Carlito"/>
            </a:endParaRPr>
          </a:p>
          <a:p>
            <a:pPr marL="195580" indent="-183515">
              <a:lnSpc>
                <a:spcPct val="100000"/>
              </a:lnSpc>
              <a:buClr>
                <a:srgbClr val="FF8500"/>
              </a:buClr>
              <a:buFont typeface="Wingdings"/>
              <a:buChar char=""/>
              <a:tabLst>
                <a:tab pos="196215" algn="l"/>
              </a:tabLst>
            </a:pPr>
            <a:r>
              <a:rPr sz="2200" spc="-10" dirty="0">
                <a:solidFill>
                  <a:srgbClr val="FF0000"/>
                </a:solidFill>
                <a:latin typeface="Carlito"/>
                <a:cs typeface="Carlito"/>
              </a:rPr>
              <a:t>SMTP </a:t>
            </a:r>
            <a:r>
              <a:rPr sz="2200" spc="-15" dirty="0">
                <a:solidFill>
                  <a:srgbClr val="FF0000"/>
                </a:solidFill>
                <a:latin typeface="Carlito"/>
                <a:cs typeface="Carlito"/>
              </a:rPr>
              <a:t>protocol </a:t>
            </a:r>
            <a:r>
              <a:rPr sz="2200" spc="-10" dirty="0">
                <a:solidFill>
                  <a:srgbClr val="FFFFFF"/>
                </a:solidFill>
                <a:latin typeface="Carlito"/>
                <a:cs typeface="Carlito"/>
              </a:rPr>
              <a:t>between </a:t>
            </a:r>
            <a:r>
              <a:rPr sz="2200" spc="-5" dirty="0">
                <a:solidFill>
                  <a:srgbClr val="FFFFFF"/>
                </a:solidFill>
                <a:latin typeface="Carlito"/>
                <a:cs typeface="Carlito"/>
              </a:rPr>
              <a:t>mail </a:t>
            </a:r>
            <a:r>
              <a:rPr sz="2200" spc="-10" dirty="0">
                <a:solidFill>
                  <a:srgbClr val="FFFFFF"/>
                </a:solidFill>
                <a:latin typeface="Carlito"/>
                <a:cs typeface="Carlito"/>
              </a:rPr>
              <a:t>servers </a:t>
            </a:r>
            <a:r>
              <a:rPr sz="2200" spc="-20" dirty="0">
                <a:solidFill>
                  <a:srgbClr val="FFFFFF"/>
                </a:solidFill>
                <a:latin typeface="Carlito"/>
                <a:cs typeface="Carlito"/>
              </a:rPr>
              <a:t>to </a:t>
            </a:r>
            <a:r>
              <a:rPr sz="2200" spc="-5" dirty="0">
                <a:solidFill>
                  <a:srgbClr val="FFFFFF"/>
                </a:solidFill>
                <a:latin typeface="Carlito"/>
                <a:cs typeface="Carlito"/>
              </a:rPr>
              <a:t>send</a:t>
            </a:r>
            <a:r>
              <a:rPr sz="2200" spc="120" dirty="0">
                <a:solidFill>
                  <a:srgbClr val="FFFFFF"/>
                </a:solidFill>
                <a:latin typeface="Carlito"/>
                <a:cs typeface="Carlito"/>
              </a:rPr>
              <a:t> </a:t>
            </a:r>
            <a:r>
              <a:rPr sz="2200" spc="-5" dirty="0">
                <a:solidFill>
                  <a:srgbClr val="FFFFFF"/>
                </a:solidFill>
                <a:latin typeface="Carlito"/>
                <a:cs typeface="Carlito"/>
              </a:rPr>
              <a:t>email</a:t>
            </a:r>
            <a:endParaRPr sz="2200">
              <a:latin typeface="Carlito"/>
              <a:cs typeface="Carlito"/>
            </a:endParaRPr>
          </a:p>
          <a:p>
            <a:pPr marL="195580">
              <a:lnSpc>
                <a:spcPct val="100000"/>
              </a:lnSpc>
            </a:pPr>
            <a:r>
              <a:rPr sz="2200" spc="-5" dirty="0">
                <a:solidFill>
                  <a:srgbClr val="FFFFFF"/>
                </a:solidFill>
                <a:latin typeface="Carlito"/>
                <a:cs typeface="Carlito"/>
              </a:rPr>
              <a:t>messages</a:t>
            </a:r>
            <a:endParaRPr sz="2200">
              <a:latin typeface="Carlito"/>
              <a:cs typeface="Carlito"/>
            </a:endParaRPr>
          </a:p>
          <a:p>
            <a:pPr marL="468630" lvl="1" indent="-182880">
              <a:lnSpc>
                <a:spcPct val="100000"/>
              </a:lnSpc>
              <a:spcBef>
                <a:spcPts val="530"/>
              </a:spcBef>
              <a:buClr>
                <a:srgbClr val="FF8500"/>
              </a:buClr>
              <a:buFont typeface="Wingdings"/>
              <a:buChar char=""/>
              <a:tabLst>
                <a:tab pos="468630" algn="l"/>
              </a:tabLst>
            </a:pPr>
            <a:r>
              <a:rPr sz="2200" spc="-10" dirty="0">
                <a:solidFill>
                  <a:srgbClr val="FFFFFF"/>
                </a:solidFill>
                <a:latin typeface="Carlito"/>
                <a:cs typeface="Carlito"/>
              </a:rPr>
              <a:t>client: </a:t>
            </a:r>
            <a:r>
              <a:rPr sz="2200" spc="-5" dirty="0">
                <a:solidFill>
                  <a:srgbClr val="FFFFFF"/>
                </a:solidFill>
                <a:latin typeface="Carlito"/>
                <a:cs typeface="Carlito"/>
              </a:rPr>
              <a:t>sending mail</a:t>
            </a:r>
            <a:r>
              <a:rPr sz="2200" spc="15" dirty="0">
                <a:solidFill>
                  <a:srgbClr val="FFFFFF"/>
                </a:solidFill>
                <a:latin typeface="Carlito"/>
                <a:cs typeface="Carlito"/>
              </a:rPr>
              <a:t> </a:t>
            </a:r>
            <a:r>
              <a:rPr sz="2200" spc="-5" dirty="0">
                <a:solidFill>
                  <a:srgbClr val="FFFFFF"/>
                </a:solidFill>
                <a:latin typeface="Carlito"/>
                <a:cs typeface="Carlito"/>
              </a:rPr>
              <a:t>server</a:t>
            </a:r>
            <a:endParaRPr sz="2200">
              <a:latin typeface="Carlito"/>
              <a:cs typeface="Carlito"/>
            </a:endParaRPr>
          </a:p>
          <a:p>
            <a:pPr marL="468630" lvl="1" indent="-182880">
              <a:lnSpc>
                <a:spcPct val="100000"/>
              </a:lnSpc>
              <a:spcBef>
                <a:spcPts val="530"/>
              </a:spcBef>
              <a:buClr>
                <a:srgbClr val="FF8500"/>
              </a:buClr>
              <a:buFont typeface="Wingdings"/>
              <a:buChar char=""/>
              <a:tabLst>
                <a:tab pos="468630" algn="l"/>
              </a:tabLst>
            </a:pPr>
            <a:r>
              <a:rPr sz="2200" dirty="0">
                <a:solidFill>
                  <a:srgbClr val="FFFFFF"/>
                </a:solidFill>
                <a:latin typeface="Carlito"/>
                <a:cs typeface="Carlito"/>
              </a:rPr>
              <a:t>“server”: </a:t>
            </a:r>
            <a:r>
              <a:rPr sz="2200" spc="-5" dirty="0">
                <a:solidFill>
                  <a:srgbClr val="FFFFFF"/>
                </a:solidFill>
                <a:latin typeface="Carlito"/>
                <a:cs typeface="Carlito"/>
              </a:rPr>
              <a:t>receiving mail server</a:t>
            </a:r>
            <a:endParaRPr sz="220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26</a:t>
            </a:fld>
            <a:endParaRPr lang="en-US"/>
          </a:p>
        </p:txBody>
      </p:sp>
    </p:spTree>
    <p:extLst>
      <p:ext uri="{BB962C8B-B14F-4D97-AF65-F5344CB8AC3E}">
        <p14:creationId xmlns:p14="http://schemas.microsoft.com/office/powerpoint/2010/main" val="17016130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2400" y="298526"/>
            <a:ext cx="7881111" cy="635000"/>
          </a:xfrm>
          <a:prstGeom prst="rect">
            <a:avLst/>
          </a:prstGeom>
        </p:spPr>
        <p:txBody>
          <a:bodyPr vert="horz" wrap="square" lIns="0" tIns="12065" rIns="0" bIns="0" rtlCol="0">
            <a:spAutoFit/>
          </a:bodyPr>
          <a:lstStyle/>
          <a:p>
            <a:pPr marL="12700">
              <a:lnSpc>
                <a:spcPct val="100000"/>
              </a:lnSpc>
              <a:spcBef>
                <a:spcPts val="95"/>
              </a:spcBef>
            </a:pPr>
            <a:r>
              <a:rPr spc="-10" dirty="0"/>
              <a:t>Electronic </a:t>
            </a:r>
            <a:r>
              <a:rPr spc="-5" dirty="0"/>
              <a:t>Mail: SMTP </a:t>
            </a:r>
            <a:r>
              <a:rPr sz="3600" spc="-10" dirty="0"/>
              <a:t>[RFC</a:t>
            </a:r>
            <a:r>
              <a:rPr sz="3600" spc="5" dirty="0"/>
              <a:t> </a:t>
            </a:r>
            <a:r>
              <a:rPr sz="3600" spc="-5" dirty="0"/>
              <a:t>2821]</a:t>
            </a:r>
            <a:endParaRPr sz="3600" dirty="0"/>
          </a:p>
        </p:txBody>
      </p:sp>
      <p:sp>
        <p:nvSpPr>
          <p:cNvPr id="3" name="object 3"/>
          <p:cNvSpPr txBox="1"/>
          <p:nvPr/>
        </p:nvSpPr>
        <p:spPr>
          <a:xfrm>
            <a:off x="962660" y="1064513"/>
            <a:ext cx="7343140" cy="3745865"/>
          </a:xfrm>
          <a:prstGeom prst="rect">
            <a:avLst/>
          </a:prstGeom>
        </p:spPr>
        <p:txBody>
          <a:bodyPr vert="horz" wrap="square" lIns="0" tIns="13335" rIns="0" bIns="0" rtlCol="0">
            <a:spAutoFit/>
          </a:bodyPr>
          <a:lstStyle/>
          <a:p>
            <a:pPr marL="195580" marR="5080" indent="-183515">
              <a:lnSpc>
                <a:spcPct val="100000"/>
              </a:lnSpc>
              <a:spcBef>
                <a:spcPts val="105"/>
              </a:spcBef>
              <a:buClr>
                <a:srgbClr val="FF8500"/>
              </a:buClr>
              <a:buFont typeface="Wingdings"/>
              <a:buChar char=""/>
              <a:tabLst>
                <a:tab pos="196215" algn="l"/>
              </a:tabLst>
            </a:pPr>
            <a:r>
              <a:rPr sz="2000" spc="-5" dirty="0">
                <a:solidFill>
                  <a:srgbClr val="FFFFFF"/>
                </a:solidFill>
                <a:latin typeface="Carlito"/>
                <a:cs typeface="Carlito"/>
              </a:rPr>
              <a:t>uses </a:t>
            </a:r>
            <a:r>
              <a:rPr sz="2000" spc="-15" dirty="0">
                <a:solidFill>
                  <a:srgbClr val="FFFFFF"/>
                </a:solidFill>
                <a:latin typeface="Carlito"/>
                <a:cs typeface="Carlito"/>
              </a:rPr>
              <a:t>TCP to </a:t>
            </a:r>
            <a:r>
              <a:rPr sz="2000" spc="-5" dirty="0">
                <a:solidFill>
                  <a:srgbClr val="FFFFFF"/>
                </a:solidFill>
                <a:latin typeface="Carlito"/>
                <a:cs typeface="Carlito"/>
              </a:rPr>
              <a:t>reliably </a:t>
            </a:r>
            <a:r>
              <a:rPr sz="2000" spc="-15" dirty="0">
                <a:solidFill>
                  <a:srgbClr val="FFFFFF"/>
                </a:solidFill>
                <a:latin typeface="Carlito"/>
                <a:cs typeface="Carlito"/>
              </a:rPr>
              <a:t>transfer </a:t>
            </a:r>
            <a:r>
              <a:rPr sz="2000" spc="-5" dirty="0">
                <a:solidFill>
                  <a:srgbClr val="FFFFFF"/>
                </a:solidFill>
                <a:latin typeface="Carlito"/>
                <a:cs typeface="Carlito"/>
              </a:rPr>
              <a:t>email message </a:t>
            </a:r>
            <a:r>
              <a:rPr sz="2000" spc="-15" dirty="0">
                <a:solidFill>
                  <a:srgbClr val="FFFFFF"/>
                </a:solidFill>
                <a:latin typeface="Carlito"/>
                <a:cs typeface="Carlito"/>
              </a:rPr>
              <a:t>from </a:t>
            </a:r>
            <a:r>
              <a:rPr sz="2000" spc="-5" dirty="0">
                <a:solidFill>
                  <a:srgbClr val="FFFFFF"/>
                </a:solidFill>
                <a:latin typeface="Carlito"/>
                <a:cs typeface="Carlito"/>
              </a:rPr>
              <a:t>client </a:t>
            </a:r>
            <a:r>
              <a:rPr sz="2000" spc="-15" dirty="0">
                <a:solidFill>
                  <a:srgbClr val="FFFFFF"/>
                </a:solidFill>
                <a:latin typeface="Carlito"/>
                <a:cs typeface="Carlito"/>
              </a:rPr>
              <a:t>to </a:t>
            </a:r>
            <a:r>
              <a:rPr sz="2000" spc="-5" dirty="0">
                <a:solidFill>
                  <a:srgbClr val="FFFFFF"/>
                </a:solidFill>
                <a:latin typeface="Carlito"/>
                <a:cs typeface="Carlito"/>
              </a:rPr>
              <a:t>server  (port</a:t>
            </a:r>
            <a:r>
              <a:rPr sz="2000" spc="-20" dirty="0">
                <a:solidFill>
                  <a:srgbClr val="FFFFFF"/>
                </a:solidFill>
                <a:latin typeface="Carlito"/>
                <a:cs typeface="Carlito"/>
              </a:rPr>
              <a:t> </a:t>
            </a:r>
            <a:r>
              <a:rPr sz="2000" dirty="0">
                <a:solidFill>
                  <a:srgbClr val="FFFFFF"/>
                </a:solidFill>
                <a:latin typeface="Carlito"/>
                <a:cs typeface="Carlito"/>
              </a:rPr>
              <a:t>25)</a:t>
            </a:r>
            <a:endParaRPr sz="2000" dirty="0">
              <a:latin typeface="Carlito"/>
              <a:cs typeface="Carlito"/>
            </a:endParaRPr>
          </a:p>
          <a:p>
            <a:pPr marL="195580" indent="-183515">
              <a:lnSpc>
                <a:spcPct val="100000"/>
              </a:lnSpc>
              <a:spcBef>
                <a:spcPts val="480"/>
              </a:spcBef>
              <a:buClr>
                <a:srgbClr val="FF8500"/>
              </a:buClr>
              <a:buFont typeface="Wingdings"/>
              <a:buChar char=""/>
              <a:tabLst>
                <a:tab pos="196215" algn="l"/>
              </a:tabLst>
            </a:pPr>
            <a:r>
              <a:rPr sz="2000" spc="-5" dirty="0">
                <a:solidFill>
                  <a:srgbClr val="FFFFFF"/>
                </a:solidFill>
                <a:latin typeface="Carlito"/>
                <a:cs typeface="Carlito"/>
              </a:rPr>
              <a:t>direct </a:t>
            </a:r>
            <a:r>
              <a:rPr sz="2000" spc="-15" dirty="0">
                <a:solidFill>
                  <a:srgbClr val="FFFFFF"/>
                </a:solidFill>
                <a:latin typeface="Carlito"/>
                <a:cs typeface="Carlito"/>
              </a:rPr>
              <a:t>transfer: </a:t>
            </a:r>
            <a:r>
              <a:rPr sz="2000" dirty="0">
                <a:solidFill>
                  <a:srgbClr val="FFFFFF"/>
                </a:solidFill>
                <a:latin typeface="Carlito"/>
                <a:cs typeface="Carlito"/>
              </a:rPr>
              <a:t>sending </a:t>
            </a:r>
            <a:r>
              <a:rPr sz="2000" spc="-5" dirty="0">
                <a:solidFill>
                  <a:srgbClr val="FFFFFF"/>
                </a:solidFill>
                <a:latin typeface="Carlito"/>
                <a:cs typeface="Carlito"/>
              </a:rPr>
              <a:t>server </a:t>
            </a:r>
            <a:r>
              <a:rPr sz="2000" spc="-15" dirty="0">
                <a:solidFill>
                  <a:srgbClr val="FFFFFF"/>
                </a:solidFill>
                <a:latin typeface="Carlito"/>
                <a:cs typeface="Carlito"/>
              </a:rPr>
              <a:t>to </a:t>
            </a:r>
            <a:r>
              <a:rPr sz="2000" spc="-5" dirty="0">
                <a:solidFill>
                  <a:srgbClr val="FFFFFF"/>
                </a:solidFill>
                <a:latin typeface="Carlito"/>
                <a:cs typeface="Carlito"/>
              </a:rPr>
              <a:t>receiving</a:t>
            </a:r>
            <a:r>
              <a:rPr sz="2000" spc="55" dirty="0">
                <a:solidFill>
                  <a:srgbClr val="FFFFFF"/>
                </a:solidFill>
                <a:latin typeface="Carlito"/>
                <a:cs typeface="Carlito"/>
              </a:rPr>
              <a:t> </a:t>
            </a:r>
            <a:r>
              <a:rPr sz="2000" spc="-5" dirty="0">
                <a:solidFill>
                  <a:srgbClr val="FFFFFF"/>
                </a:solidFill>
                <a:latin typeface="Carlito"/>
                <a:cs typeface="Carlito"/>
              </a:rPr>
              <a:t>server</a:t>
            </a:r>
            <a:endParaRPr sz="2000" dirty="0">
              <a:latin typeface="Carlito"/>
              <a:cs typeface="Carlito"/>
            </a:endParaRPr>
          </a:p>
          <a:p>
            <a:pPr marL="195580" indent="-183515">
              <a:lnSpc>
                <a:spcPct val="100000"/>
              </a:lnSpc>
              <a:spcBef>
                <a:spcPts val="480"/>
              </a:spcBef>
              <a:buClr>
                <a:srgbClr val="FF8500"/>
              </a:buClr>
              <a:buFont typeface="Wingdings"/>
              <a:buChar char=""/>
              <a:tabLst>
                <a:tab pos="196215" algn="l"/>
              </a:tabLst>
            </a:pPr>
            <a:r>
              <a:rPr sz="2000" spc="-5" dirty="0">
                <a:solidFill>
                  <a:srgbClr val="FFFFFF"/>
                </a:solidFill>
                <a:latin typeface="Carlito"/>
                <a:cs typeface="Carlito"/>
              </a:rPr>
              <a:t>three </a:t>
            </a:r>
            <a:r>
              <a:rPr sz="2000" dirty="0">
                <a:solidFill>
                  <a:srgbClr val="FFFFFF"/>
                </a:solidFill>
                <a:latin typeface="Carlito"/>
                <a:cs typeface="Carlito"/>
              </a:rPr>
              <a:t>phases of</a:t>
            </a:r>
            <a:r>
              <a:rPr sz="2000" spc="-20" dirty="0">
                <a:solidFill>
                  <a:srgbClr val="FFFFFF"/>
                </a:solidFill>
                <a:latin typeface="Carlito"/>
                <a:cs typeface="Carlito"/>
              </a:rPr>
              <a:t> </a:t>
            </a:r>
            <a:r>
              <a:rPr sz="2000" spc="-15" dirty="0">
                <a:solidFill>
                  <a:srgbClr val="FFFFFF"/>
                </a:solidFill>
                <a:latin typeface="Carlito"/>
                <a:cs typeface="Carlito"/>
              </a:rPr>
              <a:t>transfer</a:t>
            </a:r>
            <a:endParaRPr sz="2000" dirty="0">
              <a:latin typeface="Carlito"/>
              <a:cs typeface="Carlito"/>
            </a:endParaRPr>
          </a:p>
          <a:p>
            <a:pPr marL="468630" lvl="1" indent="-182880">
              <a:lnSpc>
                <a:spcPct val="100000"/>
              </a:lnSpc>
              <a:spcBef>
                <a:spcPts val="440"/>
              </a:spcBef>
              <a:buClr>
                <a:srgbClr val="FF8500"/>
              </a:buClr>
              <a:buFont typeface="Wingdings"/>
              <a:buChar char=""/>
              <a:tabLst>
                <a:tab pos="468630" algn="l"/>
              </a:tabLst>
            </a:pPr>
            <a:r>
              <a:rPr sz="1800" spc="-5" dirty="0">
                <a:solidFill>
                  <a:srgbClr val="FFFFFF"/>
                </a:solidFill>
                <a:latin typeface="Carlito"/>
                <a:cs typeface="Carlito"/>
              </a:rPr>
              <a:t>handshaking</a:t>
            </a:r>
            <a:r>
              <a:rPr sz="1800" spc="-10" dirty="0">
                <a:solidFill>
                  <a:srgbClr val="FFFFFF"/>
                </a:solidFill>
                <a:latin typeface="Carlito"/>
                <a:cs typeface="Carlito"/>
              </a:rPr>
              <a:t> </a:t>
            </a:r>
            <a:r>
              <a:rPr sz="1800" spc="-5" dirty="0">
                <a:solidFill>
                  <a:srgbClr val="FFFFFF"/>
                </a:solidFill>
                <a:latin typeface="Carlito"/>
                <a:cs typeface="Carlito"/>
              </a:rPr>
              <a:t>(greeting)</a:t>
            </a:r>
            <a:endParaRPr sz="1800" dirty="0">
              <a:latin typeface="Carlito"/>
              <a:cs typeface="Carlito"/>
            </a:endParaRPr>
          </a:p>
          <a:p>
            <a:pPr marL="468630" lvl="1" indent="-182880">
              <a:lnSpc>
                <a:spcPct val="100000"/>
              </a:lnSpc>
              <a:spcBef>
                <a:spcPts val="430"/>
              </a:spcBef>
              <a:buClr>
                <a:srgbClr val="FF8500"/>
              </a:buClr>
              <a:buFont typeface="Wingdings"/>
              <a:buChar char=""/>
              <a:tabLst>
                <a:tab pos="468630" algn="l"/>
              </a:tabLst>
            </a:pPr>
            <a:r>
              <a:rPr sz="1800" spc="-15" dirty="0">
                <a:solidFill>
                  <a:srgbClr val="FFFFFF"/>
                </a:solidFill>
                <a:latin typeface="Carlito"/>
                <a:cs typeface="Carlito"/>
              </a:rPr>
              <a:t>transfer </a:t>
            </a:r>
            <a:r>
              <a:rPr sz="1800" spc="-5" dirty="0">
                <a:solidFill>
                  <a:srgbClr val="FFFFFF"/>
                </a:solidFill>
                <a:latin typeface="Carlito"/>
                <a:cs typeface="Carlito"/>
              </a:rPr>
              <a:t>of</a:t>
            </a:r>
            <a:r>
              <a:rPr sz="1800" spc="5" dirty="0">
                <a:solidFill>
                  <a:srgbClr val="FFFFFF"/>
                </a:solidFill>
                <a:latin typeface="Carlito"/>
                <a:cs typeface="Carlito"/>
              </a:rPr>
              <a:t> </a:t>
            </a:r>
            <a:r>
              <a:rPr sz="1800" spc="-5" dirty="0">
                <a:solidFill>
                  <a:srgbClr val="FFFFFF"/>
                </a:solidFill>
                <a:latin typeface="Carlito"/>
                <a:cs typeface="Carlito"/>
              </a:rPr>
              <a:t>messages</a:t>
            </a:r>
            <a:endParaRPr sz="1800" dirty="0">
              <a:latin typeface="Carlito"/>
              <a:cs typeface="Carlito"/>
            </a:endParaRPr>
          </a:p>
          <a:p>
            <a:pPr marL="468630" lvl="1" indent="-182880">
              <a:lnSpc>
                <a:spcPct val="100000"/>
              </a:lnSpc>
              <a:spcBef>
                <a:spcPts val="434"/>
              </a:spcBef>
              <a:buClr>
                <a:srgbClr val="FF8500"/>
              </a:buClr>
              <a:buFont typeface="Wingdings"/>
              <a:buChar char=""/>
              <a:tabLst>
                <a:tab pos="468630" algn="l"/>
              </a:tabLst>
            </a:pPr>
            <a:r>
              <a:rPr sz="1800" spc="-10" dirty="0">
                <a:solidFill>
                  <a:srgbClr val="FFFFFF"/>
                </a:solidFill>
                <a:latin typeface="Carlito"/>
                <a:cs typeface="Carlito"/>
              </a:rPr>
              <a:t>closure</a:t>
            </a:r>
            <a:endParaRPr sz="1800" dirty="0">
              <a:latin typeface="Carlito"/>
              <a:cs typeface="Carlito"/>
            </a:endParaRPr>
          </a:p>
          <a:p>
            <a:pPr marL="195580" indent="-183515">
              <a:lnSpc>
                <a:spcPct val="100000"/>
              </a:lnSpc>
              <a:spcBef>
                <a:spcPts val="475"/>
              </a:spcBef>
              <a:buClr>
                <a:srgbClr val="FF8500"/>
              </a:buClr>
              <a:buFont typeface="Wingdings"/>
              <a:buChar char=""/>
              <a:tabLst>
                <a:tab pos="196215" algn="l"/>
              </a:tabLst>
            </a:pPr>
            <a:r>
              <a:rPr sz="2000" spc="-5" dirty="0">
                <a:solidFill>
                  <a:srgbClr val="FFFFFF"/>
                </a:solidFill>
                <a:latin typeface="Carlito"/>
                <a:cs typeface="Carlito"/>
              </a:rPr>
              <a:t>command/response</a:t>
            </a:r>
            <a:r>
              <a:rPr sz="2000" spc="-35" dirty="0">
                <a:solidFill>
                  <a:srgbClr val="FFFFFF"/>
                </a:solidFill>
                <a:latin typeface="Carlito"/>
                <a:cs typeface="Carlito"/>
              </a:rPr>
              <a:t> </a:t>
            </a:r>
            <a:r>
              <a:rPr sz="2000" spc="-10" dirty="0">
                <a:solidFill>
                  <a:srgbClr val="FFFFFF"/>
                </a:solidFill>
                <a:latin typeface="Carlito"/>
                <a:cs typeface="Carlito"/>
              </a:rPr>
              <a:t>interaction</a:t>
            </a:r>
            <a:endParaRPr sz="2000" dirty="0">
              <a:latin typeface="Carlito"/>
              <a:cs typeface="Carlito"/>
            </a:endParaRPr>
          </a:p>
          <a:p>
            <a:pPr marL="468630" lvl="1" indent="-182880">
              <a:lnSpc>
                <a:spcPct val="100000"/>
              </a:lnSpc>
              <a:spcBef>
                <a:spcPts val="439"/>
              </a:spcBef>
              <a:buClr>
                <a:srgbClr val="FF8500"/>
              </a:buClr>
              <a:buFont typeface="Wingdings"/>
              <a:buChar char=""/>
              <a:tabLst>
                <a:tab pos="468630" algn="l"/>
              </a:tabLst>
            </a:pPr>
            <a:r>
              <a:rPr sz="1800" spc="-5" dirty="0">
                <a:solidFill>
                  <a:srgbClr val="D2600C"/>
                </a:solidFill>
                <a:latin typeface="Carlito"/>
                <a:cs typeface="Carlito"/>
              </a:rPr>
              <a:t>commands: </a:t>
            </a:r>
            <a:r>
              <a:rPr sz="1800" spc="-5" dirty="0">
                <a:solidFill>
                  <a:srgbClr val="FFFFFF"/>
                </a:solidFill>
                <a:latin typeface="Carlito"/>
                <a:cs typeface="Carlito"/>
              </a:rPr>
              <a:t>ASCII</a:t>
            </a:r>
            <a:r>
              <a:rPr sz="1800" spc="-10" dirty="0">
                <a:solidFill>
                  <a:srgbClr val="FFFFFF"/>
                </a:solidFill>
                <a:latin typeface="Carlito"/>
                <a:cs typeface="Carlito"/>
              </a:rPr>
              <a:t> </a:t>
            </a:r>
            <a:r>
              <a:rPr sz="1800" spc="-15" dirty="0">
                <a:solidFill>
                  <a:srgbClr val="FFFFFF"/>
                </a:solidFill>
                <a:latin typeface="Carlito"/>
                <a:cs typeface="Carlito"/>
              </a:rPr>
              <a:t>text</a:t>
            </a:r>
            <a:endParaRPr sz="1800" dirty="0">
              <a:latin typeface="Carlito"/>
              <a:cs typeface="Carlito"/>
            </a:endParaRPr>
          </a:p>
          <a:p>
            <a:pPr marL="468630" lvl="1" indent="-182880">
              <a:lnSpc>
                <a:spcPct val="100000"/>
              </a:lnSpc>
              <a:spcBef>
                <a:spcPts val="430"/>
              </a:spcBef>
              <a:buClr>
                <a:srgbClr val="FF8500"/>
              </a:buClr>
              <a:buFont typeface="Wingdings"/>
              <a:buChar char=""/>
              <a:tabLst>
                <a:tab pos="468630" algn="l"/>
              </a:tabLst>
            </a:pPr>
            <a:r>
              <a:rPr sz="1800" spc="-5" dirty="0">
                <a:solidFill>
                  <a:srgbClr val="D2600C"/>
                </a:solidFill>
                <a:latin typeface="Carlito"/>
                <a:cs typeface="Carlito"/>
              </a:rPr>
              <a:t>response: </a:t>
            </a:r>
            <a:r>
              <a:rPr sz="1800" spc="-15" dirty="0">
                <a:solidFill>
                  <a:srgbClr val="FFFFFF"/>
                </a:solidFill>
                <a:latin typeface="Carlito"/>
                <a:cs typeface="Carlito"/>
              </a:rPr>
              <a:t>status </a:t>
            </a:r>
            <a:r>
              <a:rPr sz="1800" spc="-10" dirty="0">
                <a:solidFill>
                  <a:srgbClr val="FFFFFF"/>
                </a:solidFill>
                <a:latin typeface="Carlito"/>
                <a:cs typeface="Carlito"/>
              </a:rPr>
              <a:t>code </a:t>
            </a:r>
            <a:r>
              <a:rPr sz="1800" dirty="0">
                <a:solidFill>
                  <a:srgbClr val="FFFFFF"/>
                </a:solidFill>
                <a:latin typeface="Carlito"/>
                <a:cs typeface="Carlito"/>
              </a:rPr>
              <a:t>and</a:t>
            </a:r>
            <a:r>
              <a:rPr sz="1800" spc="35" dirty="0">
                <a:solidFill>
                  <a:srgbClr val="FFFFFF"/>
                </a:solidFill>
                <a:latin typeface="Carlito"/>
                <a:cs typeface="Carlito"/>
              </a:rPr>
              <a:t> </a:t>
            </a:r>
            <a:r>
              <a:rPr sz="1800" spc="-10" dirty="0">
                <a:solidFill>
                  <a:srgbClr val="FFFFFF"/>
                </a:solidFill>
                <a:latin typeface="Carlito"/>
                <a:cs typeface="Carlito"/>
              </a:rPr>
              <a:t>phrase</a:t>
            </a:r>
            <a:endParaRPr sz="1800" dirty="0">
              <a:latin typeface="Carlito"/>
              <a:cs typeface="Carlito"/>
            </a:endParaRPr>
          </a:p>
          <a:p>
            <a:pPr marL="195580" indent="-183515">
              <a:lnSpc>
                <a:spcPct val="100000"/>
              </a:lnSpc>
              <a:spcBef>
                <a:spcPts val="475"/>
              </a:spcBef>
              <a:buClr>
                <a:srgbClr val="FF8500"/>
              </a:buClr>
              <a:buFont typeface="Wingdings"/>
              <a:buChar char=""/>
              <a:tabLst>
                <a:tab pos="196215" algn="l"/>
              </a:tabLst>
            </a:pPr>
            <a:r>
              <a:rPr sz="2000" spc="-5" dirty="0">
                <a:solidFill>
                  <a:srgbClr val="FFFFFF"/>
                </a:solidFill>
                <a:latin typeface="Carlito"/>
                <a:cs typeface="Carlito"/>
              </a:rPr>
              <a:t>messages must </a:t>
            </a:r>
            <a:r>
              <a:rPr sz="2000" dirty="0">
                <a:solidFill>
                  <a:srgbClr val="FFFFFF"/>
                </a:solidFill>
                <a:latin typeface="Carlito"/>
                <a:cs typeface="Carlito"/>
              </a:rPr>
              <a:t>be in </a:t>
            </a:r>
            <a:r>
              <a:rPr sz="2000" spc="-5" dirty="0">
                <a:solidFill>
                  <a:srgbClr val="FFFFFF"/>
                </a:solidFill>
                <a:latin typeface="Carlito"/>
                <a:cs typeface="Carlito"/>
              </a:rPr>
              <a:t>7-bit</a:t>
            </a:r>
            <a:r>
              <a:rPr sz="2000" dirty="0">
                <a:solidFill>
                  <a:srgbClr val="FFFFFF"/>
                </a:solidFill>
                <a:latin typeface="Carlito"/>
                <a:cs typeface="Carlito"/>
              </a:rPr>
              <a:t> ASCII</a:t>
            </a:r>
            <a:endParaRPr sz="20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27</a:t>
            </a:fld>
            <a:endParaRPr lang="en-US"/>
          </a:p>
        </p:txBody>
      </p:sp>
    </p:spTree>
    <p:extLst>
      <p:ext uri="{BB962C8B-B14F-4D97-AF65-F5344CB8AC3E}">
        <p14:creationId xmlns:p14="http://schemas.microsoft.com/office/powerpoint/2010/main" val="17946051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7864" y="298526"/>
            <a:ext cx="8060335" cy="1243289"/>
          </a:xfrm>
          <a:prstGeom prst="rect">
            <a:avLst/>
          </a:prstGeom>
        </p:spPr>
        <p:txBody>
          <a:bodyPr vert="horz" wrap="square" lIns="0" tIns="12065" rIns="0" bIns="0" rtlCol="0">
            <a:spAutoFit/>
          </a:bodyPr>
          <a:lstStyle/>
          <a:p>
            <a:pPr marL="12700">
              <a:lnSpc>
                <a:spcPct val="100000"/>
              </a:lnSpc>
              <a:spcBef>
                <a:spcPts val="95"/>
              </a:spcBef>
            </a:pPr>
            <a:r>
              <a:rPr spc="-5" dirty="0"/>
              <a:t>Simple Mail </a:t>
            </a:r>
            <a:r>
              <a:rPr spc="-55" dirty="0"/>
              <a:t>Transfer</a:t>
            </a:r>
            <a:r>
              <a:rPr dirty="0"/>
              <a:t> </a:t>
            </a:r>
            <a:r>
              <a:rPr spc="-15" dirty="0"/>
              <a:t>Protocol(SMTP)</a:t>
            </a:r>
          </a:p>
        </p:txBody>
      </p:sp>
      <p:sp>
        <p:nvSpPr>
          <p:cNvPr id="3" name="object 3"/>
          <p:cNvSpPr txBox="1"/>
          <p:nvPr/>
        </p:nvSpPr>
        <p:spPr>
          <a:xfrm>
            <a:off x="962660" y="1781072"/>
            <a:ext cx="7343140" cy="1902572"/>
          </a:xfrm>
          <a:prstGeom prst="rect">
            <a:avLst/>
          </a:prstGeom>
        </p:spPr>
        <p:txBody>
          <a:bodyPr vert="horz" wrap="square" lIns="0" tIns="79375" rIns="0" bIns="0" rtlCol="0">
            <a:spAutoFit/>
          </a:bodyPr>
          <a:lstStyle/>
          <a:p>
            <a:pPr marL="195580" indent="-183515">
              <a:lnSpc>
                <a:spcPct val="100000"/>
              </a:lnSpc>
              <a:spcBef>
                <a:spcPts val="625"/>
              </a:spcBef>
              <a:buClr>
                <a:srgbClr val="FF8500"/>
              </a:buClr>
              <a:buFont typeface="Wingdings"/>
              <a:buChar char=""/>
              <a:tabLst>
                <a:tab pos="196215" algn="l"/>
              </a:tabLst>
            </a:pPr>
            <a:r>
              <a:rPr sz="2200" spc="-10" dirty="0">
                <a:solidFill>
                  <a:srgbClr val="FFFFFF"/>
                </a:solidFill>
                <a:latin typeface="Carlito"/>
                <a:cs typeface="Carlito"/>
              </a:rPr>
              <a:t>SMTP </a:t>
            </a:r>
            <a:r>
              <a:rPr sz="2200" spc="-5" dirty="0">
                <a:solidFill>
                  <a:srgbClr val="FFFFFF"/>
                </a:solidFill>
                <a:latin typeface="Carlito"/>
                <a:cs typeface="Carlito"/>
              </a:rPr>
              <a:t>uses </a:t>
            </a:r>
            <a:r>
              <a:rPr sz="2200" spc="-15" dirty="0">
                <a:solidFill>
                  <a:srgbClr val="FFFFFF"/>
                </a:solidFill>
                <a:latin typeface="Carlito"/>
                <a:cs typeface="Carlito"/>
              </a:rPr>
              <a:t>persistent</a:t>
            </a:r>
            <a:r>
              <a:rPr sz="2200" spc="30" dirty="0">
                <a:solidFill>
                  <a:srgbClr val="FFFFFF"/>
                </a:solidFill>
                <a:latin typeface="Carlito"/>
                <a:cs typeface="Carlito"/>
              </a:rPr>
              <a:t> </a:t>
            </a:r>
            <a:r>
              <a:rPr sz="2200" spc="-10" dirty="0">
                <a:solidFill>
                  <a:srgbClr val="FFFFFF"/>
                </a:solidFill>
                <a:latin typeface="Carlito"/>
                <a:cs typeface="Carlito"/>
              </a:rPr>
              <a:t>connections</a:t>
            </a:r>
            <a:endParaRPr sz="2200" dirty="0">
              <a:latin typeface="Carlito"/>
              <a:cs typeface="Carlito"/>
            </a:endParaRPr>
          </a:p>
          <a:p>
            <a:pPr marL="195580" indent="-183515">
              <a:lnSpc>
                <a:spcPct val="100000"/>
              </a:lnSpc>
              <a:spcBef>
                <a:spcPts val="530"/>
              </a:spcBef>
              <a:buClr>
                <a:srgbClr val="FF8500"/>
              </a:buClr>
              <a:buFont typeface="Wingdings"/>
              <a:buChar char=""/>
              <a:tabLst>
                <a:tab pos="196215" algn="l"/>
              </a:tabLst>
            </a:pPr>
            <a:r>
              <a:rPr sz="2200" spc="-10" dirty="0">
                <a:solidFill>
                  <a:srgbClr val="FFFFFF"/>
                </a:solidFill>
                <a:latin typeface="Carlito"/>
                <a:cs typeface="Carlito"/>
              </a:rPr>
              <a:t>SMTP requires </a:t>
            </a:r>
            <a:r>
              <a:rPr sz="2200" spc="-5" dirty="0">
                <a:solidFill>
                  <a:srgbClr val="FFFFFF"/>
                </a:solidFill>
                <a:latin typeface="Carlito"/>
                <a:cs typeface="Carlito"/>
              </a:rPr>
              <a:t>message </a:t>
            </a:r>
            <a:r>
              <a:rPr sz="2200" spc="-10" dirty="0">
                <a:solidFill>
                  <a:srgbClr val="FFFFFF"/>
                </a:solidFill>
                <a:latin typeface="Carlito"/>
                <a:cs typeface="Carlito"/>
              </a:rPr>
              <a:t>(header </a:t>
            </a:r>
            <a:r>
              <a:rPr sz="2200" spc="-5" dirty="0">
                <a:solidFill>
                  <a:srgbClr val="FFFFFF"/>
                </a:solidFill>
                <a:latin typeface="Carlito"/>
                <a:cs typeface="Carlito"/>
              </a:rPr>
              <a:t>&amp; body) </a:t>
            </a:r>
            <a:r>
              <a:rPr sz="2200" spc="-15" dirty="0">
                <a:solidFill>
                  <a:srgbClr val="FFFFFF"/>
                </a:solidFill>
                <a:latin typeface="Carlito"/>
                <a:cs typeface="Carlito"/>
              </a:rPr>
              <a:t>to </a:t>
            </a:r>
            <a:r>
              <a:rPr sz="2200" spc="-5" dirty="0">
                <a:solidFill>
                  <a:srgbClr val="FFFFFF"/>
                </a:solidFill>
                <a:latin typeface="Carlito"/>
                <a:cs typeface="Carlito"/>
              </a:rPr>
              <a:t>be in </a:t>
            </a:r>
            <a:r>
              <a:rPr sz="2200" spc="-15" dirty="0">
                <a:solidFill>
                  <a:srgbClr val="FFFFFF"/>
                </a:solidFill>
                <a:latin typeface="Carlito"/>
                <a:cs typeface="Carlito"/>
              </a:rPr>
              <a:t>7-bit</a:t>
            </a:r>
            <a:r>
              <a:rPr sz="2200" spc="140" dirty="0">
                <a:solidFill>
                  <a:srgbClr val="FFFFFF"/>
                </a:solidFill>
                <a:latin typeface="Carlito"/>
                <a:cs typeface="Carlito"/>
              </a:rPr>
              <a:t> </a:t>
            </a:r>
            <a:r>
              <a:rPr sz="2200" spc="-5" dirty="0">
                <a:solidFill>
                  <a:srgbClr val="FFFFFF"/>
                </a:solidFill>
                <a:latin typeface="Carlito"/>
                <a:cs typeface="Carlito"/>
              </a:rPr>
              <a:t>ASCII</a:t>
            </a:r>
            <a:endParaRPr sz="2200" dirty="0">
              <a:latin typeface="Carlito"/>
              <a:cs typeface="Carlito"/>
            </a:endParaRPr>
          </a:p>
          <a:p>
            <a:pPr marL="195580" marR="5080" indent="-183515">
              <a:lnSpc>
                <a:spcPct val="103699"/>
              </a:lnSpc>
              <a:spcBef>
                <a:spcPts val="335"/>
              </a:spcBef>
              <a:buClr>
                <a:srgbClr val="FF8500"/>
              </a:buClr>
              <a:buFont typeface="Wingdings"/>
              <a:buChar char=""/>
              <a:tabLst>
                <a:tab pos="196215" algn="l"/>
              </a:tabLst>
            </a:pPr>
            <a:r>
              <a:rPr sz="2200" spc="-10" dirty="0">
                <a:solidFill>
                  <a:srgbClr val="FFFFFF"/>
                </a:solidFill>
                <a:latin typeface="Carlito"/>
                <a:cs typeface="Carlito"/>
              </a:rPr>
              <a:t>SMTP </a:t>
            </a:r>
            <a:r>
              <a:rPr sz="2200" spc="-5" dirty="0">
                <a:solidFill>
                  <a:srgbClr val="FFFFFF"/>
                </a:solidFill>
                <a:latin typeface="Carlito"/>
                <a:cs typeface="Carlito"/>
              </a:rPr>
              <a:t>server </a:t>
            </a:r>
            <a:r>
              <a:rPr sz="2200" spc="-10" dirty="0">
                <a:solidFill>
                  <a:srgbClr val="FFFFFF"/>
                </a:solidFill>
                <a:latin typeface="Carlito"/>
                <a:cs typeface="Carlito"/>
              </a:rPr>
              <a:t>uses </a:t>
            </a:r>
            <a:r>
              <a:rPr sz="2200" spc="-5" dirty="0">
                <a:solidFill>
                  <a:srgbClr val="FFFFFF"/>
                </a:solidFill>
                <a:latin typeface="Carlito"/>
                <a:cs typeface="Carlito"/>
              </a:rPr>
              <a:t>Carriage </a:t>
            </a:r>
            <a:r>
              <a:rPr sz="2200" spc="-10" dirty="0">
                <a:solidFill>
                  <a:srgbClr val="FFFFFF"/>
                </a:solidFill>
                <a:latin typeface="Carlito"/>
                <a:cs typeface="Carlito"/>
              </a:rPr>
              <a:t>Return/Line </a:t>
            </a:r>
            <a:r>
              <a:rPr sz="2200" spc="-15" dirty="0">
                <a:solidFill>
                  <a:srgbClr val="FFFFFF"/>
                </a:solidFill>
                <a:latin typeface="Carlito"/>
                <a:cs typeface="Carlito"/>
              </a:rPr>
              <a:t>Feed </a:t>
            </a:r>
            <a:r>
              <a:rPr sz="2200" spc="-10" dirty="0">
                <a:solidFill>
                  <a:srgbClr val="FFFFFF"/>
                </a:solidFill>
                <a:latin typeface="Carlito"/>
                <a:cs typeface="Carlito"/>
              </a:rPr>
              <a:t>(</a:t>
            </a:r>
            <a:r>
              <a:rPr sz="2200" spc="-10" dirty="0">
                <a:solidFill>
                  <a:srgbClr val="FFFFFF"/>
                </a:solidFill>
                <a:latin typeface="Courier New"/>
                <a:cs typeface="Courier New"/>
              </a:rPr>
              <a:t>CRLF).CRLF  </a:t>
            </a:r>
            <a:r>
              <a:rPr sz="2200" spc="-20" dirty="0">
                <a:solidFill>
                  <a:srgbClr val="FFFFFF"/>
                </a:solidFill>
                <a:latin typeface="Carlito"/>
                <a:cs typeface="Carlito"/>
              </a:rPr>
              <a:t>to </a:t>
            </a:r>
            <a:r>
              <a:rPr sz="2200" spc="-10" dirty="0">
                <a:solidFill>
                  <a:srgbClr val="FFFFFF"/>
                </a:solidFill>
                <a:latin typeface="Carlito"/>
                <a:cs typeface="Carlito"/>
              </a:rPr>
              <a:t>determine </a:t>
            </a:r>
            <a:r>
              <a:rPr sz="2200" spc="-5" dirty="0">
                <a:solidFill>
                  <a:srgbClr val="FFFFFF"/>
                </a:solidFill>
                <a:latin typeface="Carlito"/>
                <a:cs typeface="Carlito"/>
              </a:rPr>
              <a:t>end </a:t>
            </a:r>
            <a:r>
              <a:rPr sz="2200" dirty="0">
                <a:solidFill>
                  <a:srgbClr val="FFFFFF"/>
                </a:solidFill>
                <a:latin typeface="Carlito"/>
                <a:cs typeface="Carlito"/>
              </a:rPr>
              <a:t>of </a:t>
            </a:r>
            <a:r>
              <a:rPr sz="2200" spc="-5" dirty="0">
                <a:solidFill>
                  <a:srgbClr val="FFFFFF"/>
                </a:solidFill>
                <a:latin typeface="Carlito"/>
                <a:cs typeface="Carlito"/>
              </a:rPr>
              <a:t>message in </a:t>
            </a:r>
            <a:r>
              <a:rPr sz="2200" spc="-15" dirty="0">
                <a:solidFill>
                  <a:srgbClr val="FFFFFF"/>
                </a:solidFill>
                <a:latin typeface="Carlito"/>
                <a:cs typeface="Carlito"/>
              </a:rPr>
              <a:t>any</a:t>
            </a:r>
            <a:r>
              <a:rPr sz="2200" spc="114" dirty="0">
                <a:solidFill>
                  <a:srgbClr val="FFFFFF"/>
                </a:solidFill>
                <a:latin typeface="Carlito"/>
                <a:cs typeface="Carlito"/>
              </a:rPr>
              <a:t> </a:t>
            </a:r>
            <a:r>
              <a:rPr sz="2200" spc="-10" dirty="0">
                <a:solidFill>
                  <a:srgbClr val="FFFFFF"/>
                </a:solidFill>
                <a:latin typeface="Carlito"/>
                <a:cs typeface="Carlito"/>
              </a:rPr>
              <a:t>OS</a:t>
            </a:r>
            <a:endParaRPr sz="22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28</a:t>
            </a:fld>
            <a:endParaRPr lang="en-US"/>
          </a:p>
        </p:txBody>
      </p:sp>
    </p:spTree>
    <p:extLst>
      <p:ext uri="{BB962C8B-B14F-4D97-AF65-F5344CB8AC3E}">
        <p14:creationId xmlns:p14="http://schemas.microsoft.com/office/powerpoint/2010/main" val="5685964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7"/>
          </p:nvPr>
        </p:nvSpPr>
        <p:spPr/>
        <p:txBody>
          <a:bodyPr/>
          <a:lstStyle/>
          <a:p>
            <a:fld id="{B6F15528-21DE-4FAA-801E-634DDDAF4B2B}" type="slidenum">
              <a:rPr lang="en-US" smtClean="0"/>
              <a:t>29</a:t>
            </a:fld>
            <a:endParaRPr lang="en-US"/>
          </a:p>
        </p:txBody>
      </p:sp>
      <p:sp>
        <p:nvSpPr>
          <p:cNvPr id="5" name="object 2"/>
          <p:cNvSpPr txBox="1">
            <a:spLocks noGrp="1"/>
          </p:cNvSpPr>
          <p:nvPr>
            <p:ph type="title"/>
          </p:nvPr>
        </p:nvSpPr>
        <p:spPr>
          <a:xfrm>
            <a:off x="381000" y="298526"/>
            <a:ext cx="5849873" cy="635000"/>
          </a:xfrm>
          <a:prstGeom prst="rect">
            <a:avLst/>
          </a:prstGeom>
        </p:spPr>
        <p:txBody>
          <a:bodyPr vert="horz" wrap="square" lIns="0" tIns="12065" rIns="0" bIns="0" rtlCol="0">
            <a:spAutoFit/>
          </a:bodyPr>
          <a:lstStyle/>
          <a:p>
            <a:pPr marL="12700">
              <a:lnSpc>
                <a:spcPct val="100000"/>
              </a:lnSpc>
              <a:spcBef>
                <a:spcPts val="95"/>
              </a:spcBef>
            </a:pPr>
            <a:r>
              <a:rPr spc="-10" dirty="0"/>
              <a:t>Mail </a:t>
            </a:r>
            <a:r>
              <a:rPr spc="-15" dirty="0"/>
              <a:t>Message </a:t>
            </a:r>
            <a:r>
              <a:rPr spc="-20" dirty="0"/>
              <a:t>Format</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028700"/>
            <a:ext cx="7696199" cy="3600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93643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43000" y="7747"/>
            <a:ext cx="4826507" cy="635000"/>
          </a:xfrm>
          <a:prstGeom prst="rect">
            <a:avLst/>
          </a:prstGeom>
        </p:spPr>
        <p:txBody>
          <a:bodyPr vert="horz" wrap="square" lIns="0" tIns="12065" rIns="0" bIns="0" rtlCol="0">
            <a:spAutoFit/>
          </a:bodyPr>
          <a:lstStyle/>
          <a:p>
            <a:pPr marL="12700">
              <a:lnSpc>
                <a:spcPct val="100000"/>
              </a:lnSpc>
              <a:spcBef>
                <a:spcPts val="95"/>
              </a:spcBef>
            </a:pPr>
            <a:r>
              <a:rPr spc="-5" dirty="0"/>
              <a:t>Name</a:t>
            </a:r>
            <a:r>
              <a:rPr spc="-70" dirty="0"/>
              <a:t> </a:t>
            </a:r>
            <a:r>
              <a:rPr spc="-5" dirty="0"/>
              <a:t>Space</a:t>
            </a:r>
          </a:p>
        </p:txBody>
      </p:sp>
      <p:sp>
        <p:nvSpPr>
          <p:cNvPr id="3" name="object 3"/>
          <p:cNvSpPr/>
          <p:nvPr/>
        </p:nvSpPr>
        <p:spPr>
          <a:xfrm>
            <a:off x="3663696" y="1461516"/>
            <a:ext cx="2183892" cy="3096768"/>
          </a:xfrm>
          <a:prstGeom prst="rect">
            <a:avLst/>
          </a:prstGeom>
          <a:blipFill>
            <a:blip r:embed="rId2" cstate="print"/>
            <a:stretch>
              <a:fillRect/>
            </a:stretch>
          </a:blipFill>
        </p:spPr>
        <p:txBody>
          <a:bodyPr wrap="square" lIns="0" tIns="0" rIns="0" bIns="0" rtlCol="0"/>
          <a:lstStyle/>
          <a:p>
            <a:endParaRPr/>
          </a:p>
        </p:txBody>
      </p:sp>
      <p:sp>
        <p:nvSpPr>
          <p:cNvPr id="4" name="object 4"/>
          <p:cNvSpPr txBox="1"/>
          <p:nvPr/>
        </p:nvSpPr>
        <p:spPr>
          <a:xfrm>
            <a:off x="916938" y="759028"/>
            <a:ext cx="5407661" cy="360680"/>
          </a:xfrm>
          <a:prstGeom prst="rect">
            <a:avLst/>
          </a:prstGeom>
        </p:spPr>
        <p:txBody>
          <a:bodyPr vert="horz" wrap="square" lIns="0" tIns="12065" rIns="0" bIns="0" rtlCol="0">
            <a:spAutoFit/>
          </a:bodyPr>
          <a:lstStyle/>
          <a:p>
            <a:pPr marL="355600" indent="-343535">
              <a:lnSpc>
                <a:spcPct val="100000"/>
              </a:lnSpc>
              <a:spcBef>
                <a:spcPts val="95"/>
              </a:spcBef>
              <a:buClr>
                <a:srgbClr val="FF8500"/>
              </a:buClr>
              <a:buFont typeface="Arial"/>
              <a:buChar char="•"/>
              <a:tabLst>
                <a:tab pos="355600" algn="l"/>
                <a:tab pos="356235" algn="l"/>
              </a:tabLst>
            </a:pPr>
            <a:r>
              <a:rPr sz="2200" spc="-5" dirty="0">
                <a:solidFill>
                  <a:srgbClr val="FFFFFF"/>
                </a:solidFill>
                <a:latin typeface="Carlito"/>
                <a:cs typeface="Carlito"/>
              </a:rPr>
              <a:t>Mapping address </a:t>
            </a:r>
            <a:r>
              <a:rPr sz="2200" spc="-20" dirty="0">
                <a:solidFill>
                  <a:srgbClr val="FFFFFF"/>
                </a:solidFill>
                <a:latin typeface="Carlito"/>
                <a:cs typeface="Carlito"/>
              </a:rPr>
              <a:t>to </a:t>
            </a:r>
            <a:r>
              <a:rPr sz="2200" spc="-5" dirty="0">
                <a:solidFill>
                  <a:srgbClr val="FFFFFF"/>
                </a:solidFill>
                <a:latin typeface="Carlito"/>
                <a:cs typeface="Carlito"/>
              </a:rPr>
              <a:t>a unique</a:t>
            </a:r>
            <a:r>
              <a:rPr sz="2200" spc="-10" dirty="0">
                <a:solidFill>
                  <a:srgbClr val="FFFFFF"/>
                </a:solidFill>
                <a:latin typeface="Carlito"/>
                <a:cs typeface="Carlito"/>
              </a:rPr>
              <a:t> name</a:t>
            </a:r>
            <a:endParaRPr sz="2200" dirty="0">
              <a:latin typeface="Carlito"/>
              <a:cs typeface="Carlito"/>
            </a:endParaRPr>
          </a:p>
        </p:txBody>
      </p:sp>
      <p:sp>
        <p:nvSpPr>
          <p:cNvPr id="6" name="Slide Number Placeholder 5"/>
          <p:cNvSpPr>
            <a:spLocks noGrp="1"/>
          </p:cNvSpPr>
          <p:nvPr>
            <p:ph type="sldNum" sz="quarter" idx="7"/>
          </p:nvPr>
        </p:nvSpPr>
        <p:spPr/>
        <p:txBody>
          <a:bodyPr/>
          <a:lstStyle/>
          <a:p>
            <a:fld id="{B6F15528-21DE-4FAA-801E-634DDDAF4B2B}" type="slidenum">
              <a:rPr lang="en-US" smtClean="0"/>
              <a:t>3</a:t>
            </a:fld>
            <a:endParaRPr 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6781" y="329006"/>
            <a:ext cx="8091170" cy="505908"/>
          </a:xfrm>
          <a:prstGeom prst="rect">
            <a:avLst/>
          </a:prstGeom>
        </p:spPr>
        <p:txBody>
          <a:bodyPr vert="horz" wrap="square" lIns="0" tIns="13335" rIns="0" bIns="0" rtlCol="0">
            <a:spAutoFit/>
          </a:bodyPr>
          <a:lstStyle/>
          <a:p>
            <a:pPr marL="12700">
              <a:lnSpc>
                <a:spcPct val="100000"/>
              </a:lnSpc>
              <a:spcBef>
                <a:spcPts val="105"/>
              </a:spcBef>
            </a:pPr>
            <a:r>
              <a:rPr sz="3200" spc="-10" dirty="0"/>
              <a:t>Message </a:t>
            </a:r>
            <a:r>
              <a:rPr sz="3200" spc="-15" dirty="0"/>
              <a:t>format: </a:t>
            </a:r>
            <a:r>
              <a:rPr sz="3200" spc="-5" dirty="0"/>
              <a:t>Multimedia</a:t>
            </a:r>
            <a:r>
              <a:rPr sz="3200" spc="-40" dirty="0"/>
              <a:t> </a:t>
            </a:r>
            <a:r>
              <a:rPr sz="3200" spc="-10" dirty="0"/>
              <a:t>Extensions</a:t>
            </a:r>
            <a:endParaRPr sz="3200" dirty="0"/>
          </a:p>
        </p:txBody>
      </p:sp>
      <p:sp>
        <p:nvSpPr>
          <p:cNvPr id="3" name="object 3"/>
          <p:cNvSpPr txBox="1"/>
          <p:nvPr/>
        </p:nvSpPr>
        <p:spPr>
          <a:xfrm>
            <a:off x="454532" y="819150"/>
            <a:ext cx="8537068" cy="903605"/>
          </a:xfrm>
          <a:prstGeom prst="rect">
            <a:avLst/>
          </a:prstGeom>
        </p:spPr>
        <p:txBody>
          <a:bodyPr vert="horz" wrap="square" lIns="0" tIns="85725" rIns="0" bIns="0" rtlCol="0">
            <a:spAutoFit/>
          </a:bodyPr>
          <a:lstStyle/>
          <a:p>
            <a:pPr marL="195580" indent="-183515">
              <a:lnSpc>
                <a:spcPct val="100000"/>
              </a:lnSpc>
              <a:spcBef>
                <a:spcPts val="675"/>
              </a:spcBef>
              <a:buClr>
                <a:srgbClr val="FF8500"/>
              </a:buClr>
              <a:buFont typeface="Wingdings"/>
              <a:buChar char=""/>
              <a:tabLst>
                <a:tab pos="196215" algn="l"/>
              </a:tabLst>
            </a:pPr>
            <a:r>
              <a:rPr sz="2400" dirty="0">
                <a:solidFill>
                  <a:srgbClr val="FFFFFF"/>
                </a:solidFill>
                <a:latin typeface="Carlito"/>
                <a:cs typeface="Carlito"/>
              </a:rPr>
              <a:t>MIME: multimedia mail </a:t>
            </a:r>
            <a:r>
              <a:rPr sz="2400" spc="-10" dirty="0">
                <a:solidFill>
                  <a:srgbClr val="FFFFFF"/>
                </a:solidFill>
                <a:latin typeface="Carlito"/>
                <a:cs typeface="Carlito"/>
              </a:rPr>
              <a:t>extension, RFC </a:t>
            </a:r>
            <a:r>
              <a:rPr sz="2400" spc="-5" dirty="0">
                <a:solidFill>
                  <a:srgbClr val="FFFFFF"/>
                </a:solidFill>
                <a:latin typeface="Carlito"/>
                <a:cs typeface="Carlito"/>
              </a:rPr>
              <a:t>2045,</a:t>
            </a:r>
            <a:r>
              <a:rPr sz="2400" spc="-95" dirty="0">
                <a:solidFill>
                  <a:srgbClr val="FFFFFF"/>
                </a:solidFill>
                <a:latin typeface="Carlito"/>
                <a:cs typeface="Carlito"/>
              </a:rPr>
              <a:t> </a:t>
            </a:r>
            <a:r>
              <a:rPr sz="2400" spc="-5" dirty="0">
                <a:solidFill>
                  <a:srgbClr val="FFFFFF"/>
                </a:solidFill>
                <a:latin typeface="Carlito"/>
                <a:cs typeface="Carlito"/>
              </a:rPr>
              <a:t>2056</a:t>
            </a:r>
            <a:endParaRPr sz="2400" dirty="0">
              <a:latin typeface="Carlito"/>
              <a:cs typeface="Carlito"/>
            </a:endParaRPr>
          </a:p>
          <a:p>
            <a:pPr marL="195580" indent="-183515">
              <a:lnSpc>
                <a:spcPct val="100000"/>
              </a:lnSpc>
              <a:spcBef>
                <a:spcPts val="575"/>
              </a:spcBef>
              <a:buClr>
                <a:srgbClr val="FF8500"/>
              </a:buClr>
              <a:buFont typeface="Wingdings"/>
              <a:buChar char=""/>
              <a:tabLst>
                <a:tab pos="196215" algn="l"/>
              </a:tabLst>
            </a:pPr>
            <a:r>
              <a:rPr sz="2400" spc="-5" dirty="0">
                <a:solidFill>
                  <a:srgbClr val="FFFFFF"/>
                </a:solidFill>
                <a:latin typeface="Carlito"/>
                <a:cs typeface="Carlito"/>
              </a:rPr>
              <a:t>additional </a:t>
            </a:r>
            <a:r>
              <a:rPr sz="2400" dirty="0">
                <a:solidFill>
                  <a:srgbClr val="FFFFFF"/>
                </a:solidFill>
                <a:latin typeface="Carlito"/>
                <a:cs typeface="Carlito"/>
              </a:rPr>
              <a:t>lines in msg header </a:t>
            </a:r>
            <a:r>
              <a:rPr sz="2400" spc="-5" dirty="0">
                <a:solidFill>
                  <a:srgbClr val="FFFFFF"/>
                </a:solidFill>
                <a:latin typeface="Carlito"/>
                <a:cs typeface="Carlito"/>
              </a:rPr>
              <a:t>declare MIME</a:t>
            </a:r>
            <a:r>
              <a:rPr sz="2400" spc="-80" dirty="0">
                <a:solidFill>
                  <a:srgbClr val="FFFFFF"/>
                </a:solidFill>
                <a:latin typeface="Carlito"/>
                <a:cs typeface="Carlito"/>
              </a:rPr>
              <a:t> </a:t>
            </a:r>
            <a:r>
              <a:rPr sz="2400" spc="-15" dirty="0" smtClean="0">
                <a:solidFill>
                  <a:srgbClr val="FFFFFF"/>
                </a:solidFill>
                <a:latin typeface="Carlito"/>
                <a:cs typeface="Carlito"/>
              </a:rPr>
              <a:t>content</a:t>
            </a:r>
            <a:r>
              <a:rPr lang="en-US" sz="2400" spc="-15" dirty="0" smtClean="0">
                <a:solidFill>
                  <a:srgbClr val="FFFFFF"/>
                </a:solidFill>
                <a:latin typeface="Carlito"/>
                <a:cs typeface="Carlito"/>
              </a:rPr>
              <a:t> type</a:t>
            </a:r>
            <a:endParaRPr sz="2400" dirty="0">
              <a:latin typeface="Carlito"/>
              <a:cs typeface="Carlito"/>
            </a:endParaRPr>
          </a:p>
        </p:txBody>
      </p:sp>
      <p:sp>
        <p:nvSpPr>
          <p:cNvPr id="5" name="object 5"/>
          <p:cNvSpPr txBox="1"/>
          <p:nvPr/>
        </p:nvSpPr>
        <p:spPr>
          <a:xfrm>
            <a:off x="4996688" y="2121534"/>
            <a:ext cx="3200400" cy="1732914"/>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0000"/>
                </a:solidFill>
                <a:latin typeface="Courier New"/>
                <a:cs typeface="Courier New"/>
              </a:rPr>
              <a:t>From:</a:t>
            </a:r>
            <a:r>
              <a:rPr sz="1600" b="1" spc="-15" dirty="0">
                <a:solidFill>
                  <a:srgbClr val="FF0000"/>
                </a:solidFill>
                <a:latin typeface="Courier New"/>
                <a:cs typeface="Courier New"/>
              </a:rPr>
              <a:t> </a:t>
            </a:r>
            <a:r>
              <a:rPr sz="1600" b="1" spc="-5" dirty="0">
                <a:solidFill>
                  <a:srgbClr val="FF0000"/>
                </a:solidFill>
                <a:latin typeface="Courier New"/>
                <a:cs typeface="Courier New"/>
                <a:hlinkClick r:id="rId2"/>
              </a:rPr>
              <a:t>alice@crepes.fr</a:t>
            </a:r>
            <a:endParaRPr sz="1600">
              <a:latin typeface="Courier New"/>
              <a:cs typeface="Courier New"/>
            </a:endParaRPr>
          </a:p>
          <a:p>
            <a:pPr marL="12700" marR="128905">
              <a:lnSpc>
                <a:spcPct val="100000"/>
              </a:lnSpc>
            </a:pPr>
            <a:r>
              <a:rPr sz="1600" b="1" spc="-5" dirty="0">
                <a:solidFill>
                  <a:srgbClr val="FF0000"/>
                </a:solidFill>
                <a:latin typeface="Courier New"/>
                <a:cs typeface="Courier New"/>
              </a:rPr>
              <a:t>To: </a:t>
            </a:r>
            <a:r>
              <a:rPr sz="1600" b="1" spc="-5" dirty="0">
                <a:solidFill>
                  <a:srgbClr val="FF0000"/>
                </a:solidFill>
                <a:latin typeface="Courier New"/>
                <a:cs typeface="Courier New"/>
                <a:hlinkClick r:id="rId3"/>
              </a:rPr>
              <a:t>bob@hamburger.edu </a:t>
            </a:r>
            <a:r>
              <a:rPr sz="1600" b="1" spc="-5" dirty="0">
                <a:solidFill>
                  <a:srgbClr val="FF0000"/>
                </a:solidFill>
                <a:latin typeface="Courier New"/>
                <a:cs typeface="Courier New"/>
              </a:rPr>
              <a:t> Subject: Picture of yummy  crepe.</a:t>
            </a:r>
            <a:endParaRPr sz="1600">
              <a:latin typeface="Courier New"/>
              <a:cs typeface="Courier New"/>
            </a:endParaRPr>
          </a:p>
          <a:p>
            <a:pPr marL="12700">
              <a:lnSpc>
                <a:spcPct val="100000"/>
              </a:lnSpc>
            </a:pPr>
            <a:r>
              <a:rPr sz="1600" b="1" spc="-5" dirty="0">
                <a:solidFill>
                  <a:srgbClr val="FF0000"/>
                </a:solidFill>
                <a:latin typeface="Courier New"/>
                <a:cs typeface="Courier New"/>
              </a:rPr>
              <a:t>MIME-Version:</a:t>
            </a:r>
            <a:r>
              <a:rPr sz="1600" b="1" spc="-10" dirty="0">
                <a:solidFill>
                  <a:srgbClr val="FF0000"/>
                </a:solidFill>
                <a:latin typeface="Courier New"/>
                <a:cs typeface="Courier New"/>
              </a:rPr>
              <a:t> </a:t>
            </a:r>
            <a:r>
              <a:rPr sz="1600" b="1" spc="-5" dirty="0">
                <a:solidFill>
                  <a:srgbClr val="FF0000"/>
                </a:solidFill>
                <a:latin typeface="Courier New"/>
                <a:cs typeface="Courier New"/>
              </a:rPr>
              <a:t>1.0</a:t>
            </a:r>
            <a:endParaRPr sz="1600">
              <a:latin typeface="Courier New"/>
              <a:cs typeface="Courier New"/>
            </a:endParaRPr>
          </a:p>
          <a:p>
            <a:pPr marL="12700">
              <a:lnSpc>
                <a:spcPct val="100000"/>
              </a:lnSpc>
            </a:pPr>
            <a:r>
              <a:rPr sz="1600" b="1" spc="-5" dirty="0">
                <a:solidFill>
                  <a:srgbClr val="FF0000"/>
                </a:solidFill>
                <a:latin typeface="Courier New"/>
                <a:cs typeface="Courier New"/>
              </a:rPr>
              <a:t>Content-Transfer-Encoding:</a:t>
            </a:r>
            <a:endParaRPr sz="1600">
              <a:latin typeface="Courier New"/>
              <a:cs typeface="Courier New"/>
            </a:endParaRPr>
          </a:p>
          <a:p>
            <a:pPr marL="12700">
              <a:lnSpc>
                <a:spcPct val="100000"/>
              </a:lnSpc>
              <a:spcBef>
                <a:spcPts val="5"/>
              </a:spcBef>
            </a:pPr>
            <a:r>
              <a:rPr sz="1600" b="1" spc="-5" dirty="0">
                <a:solidFill>
                  <a:srgbClr val="FF0000"/>
                </a:solidFill>
                <a:latin typeface="Courier New"/>
                <a:cs typeface="Courier New"/>
              </a:rPr>
              <a:t>base64</a:t>
            </a:r>
            <a:endParaRPr sz="1600">
              <a:latin typeface="Courier New"/>
              <a:cs typeface="Courier New"/>
            </a:endParaRPr>
          </a:p>
        </p:txBody>
      </p:sp>
      <p:sp>
        <p:nvSpPr>
          <p:cNvPr id="6" name="object 6"/>
          <p:cNvSpPr txBox="1"/>
          <p:nvPr/>
        </p:nvSpPr>
        <p:spPr>
          <a:xfrm>
            <a:off x="4996688" y="3828999"/>
            <a:ext cx="2954655" cy="269240"/>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0000"/>
                </a:solidFill>
                <a:latin typeface="Courier New"/>
                <a:cs typeface="Courier New"/>
              </a:rPr>
              <a:t>Content-Type:</a:t>
            </a:r>
            <a:r>
              <a:rPr sz="1600" b="1" spc="-30" dirty="0">
                <a:solidFill>
                  <a:srgbClr val="FF0000"/>
                </a:solidFill>
                <a:latin typeface="Courier New"/>
                <a:cs typeface="Courier New"/>
              </a:rPr>
              <a:t> </a:t>
            </a:r>
            <a:r>
              <a:rPr sz="1600" b="1" spc="-5" dirty="0">
                <a:solidFill>
                  <a:srgbClr val="FF0000"/>
                </a:solidFill>
                <a:latin typeface="Courier New"/>
                <a:cs typeface="Courier New"/>
              </a:rPr>
              <a:t>image/jpeg</a:t>
            </a:r>
            <a:endParaRPr sz="1600">
              <a:latin typeface="Courier New"/>
              <a:cs typeface="Courier New"/>
            </a:endParaRPr>
          </a:p>
        </p:txBody>
      </p:sp>
      <p:sp>
        <p:nvSpPr>
          <p:cNvPr id="7" name="object 7"/>
          <p:cNvSpPr txBox="1"/>
          <p:nvPr/>
        </p:nvSpPr>
        <p:spPr>
          <a:xfrm>
            <a:off x="4996688" y="4316679"/>
            <a:ext cx="3076575" cy="269240"/>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0000"/>
                </a:solidFill>
                <a:latin typeface="Courier New"/>
                <a:cs typeface="Courier New"/>
              </a:rPr>
              <a:t>base64 encoded data</a:t>
            </a:r>
            <a:r>
              <a:rPr sz="1600" b="1" spc="-30" dirty="0">
                <a:solidFill>
                  <a:srgbClr val="FF0000"/>
                </a:solidFill>
                <a:latin typeface="Courier New"/>
                <a:cs typeface="Courier New"/>
              </a:rPr>
              <a:t> </a:t>
            </a:r>
            <a:r>
              <a:rPr sz="1600" b="1" spc="-5" dirty="0">
                <a:solidFill>
                  <a:srgbClr val="FF0000"/>
                </a:solidFill>
                <a:latin typeface="Courier New"/>
                <a:cs typeface="Courier New"/>
              </a:rPr>
              <a:t>.....</a:t>
            </a:r>
            <a:endParaRPr sz="1600">
              <a:latin typeface="Courier New"/>
              <a:cs typeface="Courier New"/>
            </a:endParaRPr>
          </a:p>
        </p:txBody>
      </p:sp>
      <p:sp>
        <p:nvSpPr>
          <p:cNvPr id="8" name="object 8"/>
          <p:cNvSpPr txBox="1"/>
          <p:nvPr/>
        </p:nvSpPr>
        <p:spPr>
          <a:xfrm>
            <a:off x="4996688" y="4560519"/>
            <a:ext cx="3079115" cy="269240"/>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0000"/>
                </a:solidFill>
                <a:latin typeface="Courier New"/>
                <a:cs typeface="Courier New"/>
              </a:rPr>
              <a:t>.........................</a:t>
            </a:r>
            <a:endParaRPr sz="1600" dirty="0">
              <a:latin typeface="Courier New"/>
              <a:cs typeface="Courier New"/>
            </a:endParaRPr>
          </a:p>
        </p:txBody>
      </p:sp>
      <p:sp>
        <p:nvSpPr>
          <p:cNvPr id="9" name="object 9"/>
          <p:cNvSpPr txBox="1"/>
          <p:nvPr/>
        </p:nvSpPr>
        <p:spPr>
          <a:xfrm>
            <a:off x="4996688" y="4804664"/>
            <a:ext cx="1489075" cy="269240"/>
          </a:xfrm>
          <a:prstGeom prst="rect">
            <a:avLst/>
          </a:prstGeom>
        </p:spPr>
        <p:txBody>
          <a:bodyPr vert="horz" wrap="square" lIns="0" tIns="12065" rIns="0" bIns="0" rtlCol="0">
            <a:spAutoFit/>
          </a:bodyPr>
          <a:lstStyle/>
          <a:p>
            <a:pPr marL="12700">
              <a:lnSpc>
                <a:spcPct val="100000"/>
              </a:lnSpc>
              <a:spcBef>
                <a:spcPts val="95"/>
              </a:spcBef>
            </a:pPr>
            <a:r>
              <a:rPr sz="1600" b="1" spc="-5" dirty="0">
                <a:solidFill>
                  <a:srgbClr val="FF0000"/>
                </a:solidFill>
                <a:latin typeface="Courier New"/>
                <a:cs typeface="Courier New"/>
              </a:rPr>
              <a:t>......base64</a:t>
            </a:r>
            <a:endParaRPr sz="1600">
              <a:latin typeface="Courier New"/>
              <a:cs typeface="Courier New"/>
            </a:endParaRPr>
          </a:p>
        </p:txBody>
      </p:sp>
      <p:sp>
        <p:nvSpPr>
          <p:cNvPr id="11" name="object 11"/>
          <p:cNvSpPr/>
          <p:nvPr/>
        </p:nvSpPr>
        <p:spPr>
          <a:xfrm>
            <a:off x="4896230" y="2110714"/>
            <a:ext cx="3889375" cy="2404110"/>
          </a:xfrm>
          <a:custGeom>
            <a:avLst/>
            <a:gdLst/>
            <a:ahLst/>
            <a:cxnLst/>
            <a:rect l="l" t="t" r="r" b="b"/>
            <a:pathLst>
              <a:path w="3889375" h="2404110">
                <a:moveTo>
                  <a:pt x="0" y="2403856"/>
                </a:moveTo>
                <a:lnTo>
                  <a:pt x="3889121" y="2403856"/>
                </a:lnTo>
                <a:lnTo>
                  <a:pt x="3889121" y="0"/>
                </a:lnTo>
                <a:lnTo>
                  <a:pt x="0" y="0"/>
                </a:lnTo>
                <a:lnTo>
                  <a:pt x="0" y="2403856"/>
                </a:lnTo>
                <a:close/>
              </a:path>
            </a:pathLst>
          </a:custGeom>
          <a:ln w="12700">
            <a:solidFill>
              <a:srgbClr val="FF0000"/>
            </a:solidFill>
          </a:ln>
        </p:spPr>
        <p:txBody>
          <a:bodyPr wrap="square" lIns="0" tIns="0" rIns="0" bIns="0" rtlCol="0"/>
          <a:lstStyle/>
          <a:p>
            <a:endParaRPr/>
          </a:p>
        </p:txBody>
      </p:sp>
      <p:sp>
        <p:nvSpPr>
          <p:cNvPr id="12" name="object 12"/>
          <p:cNvSpPr txBox="1"/>
          <p:nvPr/>
        </p:nvSpPr>
        <p:spPr>
          <a:xfrm>
            <a:off x="1859026" y="2259025"/>
            <a:ext cx="2134235" cy="2344420"/>
          </a:xfrm>
          <a:prstGeom prst="rect">
            <a:avLst/>
          </a:prstGeom>
        </p:spPr>
        <p:txBody>
          <a:bodyPr vert="horz" wrap="square" lIns="0" tIns="12065" rIns="0" bIns="0" rtlCol="0">
            <a:spAutoFit/>
          </a:bodyPr>
          <a:lstStyle/>
          <a:p>
            <a:pPr marL="692785">
              <a:lnSpc>
                <a:spcPct val="100000"/>
              </a:lnSpc>
              <a:spcBef>
                <a:spcPts val="95"/>
              </a:spcBef>
            </a:pPr>
            <a:r>
              <a:rPr sz="1600" spc="-10" dirty="0">
                <a:solidFill>
                  <a:srgbClr val="FF0000"/>
                </a:solidFill>
                <a:latin typeface="Comic Sans MS"/>
                <a:cs typeface="Comic Sans MS"/>
              </a:rPr>
              <a:t>MIME</a:t>
            </a:r>
            <a:r>
              <a:rPr sz="1600" spc="-80" dirty="0">
                <a:solidFill>
                  <a:srgbClr val="FF0000"/>
                </a:solidFill>
                <a:latin typeface="Comic Sans MS"/>
                <a:cs typeface="Comic Sans MS"/>
              </a:rPr>
              <a:t> </a:t>
            </a:r>
            <a:r>
              <a:rPr sz="1600" spc="-5" dirty="0">
                <a:solidFill>
                  <a:srgbClr val="FF0000"/>
                </a:solidFill>
                <a:latin typeface="Comic Sans MS"/>
                <a:cs typeface="Comic Sans MS"/>
              </a:rPr>
              <a:t>version</a:t>
            </a:r>
            <a:endParaRPr sz="1600">
              <a:latin typeface="Comic Sans MS"/>
              <a:cs typeface="Comic Sans MS"/>
            </a:endParaRPr>
          </a:p>
          <a:p>
            <a:pPr marL="637540" marR="85090" indent="202565" algn="r">
              <a:lnSpc>
                <a:spcPct val="100000"/>
              </a:lnSpc>
              <a:spcBef>
                <a:spcPts val="1695"/>
              </a:spcBef>
            </a:pPr>
            <a:r>
              <a:rPr sz="1600" spc="-5" dirty="0">
                <a:solidFill>
                  <a:srgbClr val="FF0000"/>
                </a:solidFill>
                <a:latin typeface="Comic Sans MS"/>
                <a:cs typeface="Comic Sans MS"/>
              </a:rPr>
              <a:t>method</a:t>
            </a:r>
            <a:r>
              <a:rPr sz="1600" spc="-85" dirty="0">
                <a:solidFill>
                  <a:srgbClr val="FF0000"/>
                </a:solidFill>
                <a:latin typeface="Comic Sans MS"/>
                <a:cs typeface="Comic Sans MS"/>
              </a:rPr>
              <a:t> </a:t>
            </a:r>
            <a:r>
              <a:rPr sz="1600" spc="-5" dirty="0">
                <a:solidFill>
                  <a:srgbClr val="FF0000"/>
                </a:solidFill>
                <a:latin typeface="Comic Sans MS"/>
                <a:cs typeface="Comic Sans MS"/>
              </a:rPr>
              <a:t>used  to encode</a:t>
            </a:r>
            <a:r>
              <a:rPr sz="1600" spc="-80" dirty="0">
                <a:solidFill>
                  <a:srgbClr val="FF0000"/>
                </a:solidFill>
                <a:latin typeface="Comic Sans MS"/>
                <a:cs typeface="Comic Sans MS"/>
              </a:rPr>
              <a:t> </a:t>
            </a:r>
            <a:r>
              <a:rPr sz="1600" spc="-10" dirty="0">
                <a:solidFill>
                  <a:srgbClr val="FF0000"/>
                </a:solidFill>
                <a:latin typeface="Comic Sans MS"/>
                <a:cs typeface="Comic Sans MS"/>
              </a:rPr>
              <a:t>data</a:t>
            </a:r>
            <a:endParaRPr sz="1600">
              <a:latin typeface="Comic Sans MS"/>
              <a:cs typeface="Comic Sans MS"/>
            </a:endParaRPr>
          </a:p>
          <a:p>
            <a:pPr marL="722630" marR="5080" indent="-104139">
              <a:lnSpc>
                <a:spcPct val="100000"/>
              </a:lnSpc>
              <a:spcBef>
                <a:spcPts val="1250"/>
              </a:spcBef>
            </a:pPr>
            <a:r>
              <a:rPr sz="1600" spc="-10" dirty="0">
                <a:solidFill>
                  <a:srgbClr val="FF0000"/>
                </a:solidFill>
                <a:latin typeface="Comic Sans MS"/>
                <a:cs typeface="Comic Sans MS"/>
              </a:rPr>
              <a:t>multimedia data  type,</a:t>
            </a:r>
            <a:r>
              <a:rPr sz="1600" spc="-40" dirty="0">
                <a:solidFill>
                  <a:srgbClr val="FF0000"/>
                </a:solidFill>
                <a:latin typeface="Comic Sans MS"/>
                <a:cs typeface="Comic Sans MS"/>
              </a:rPr>
              <a:t> </a:t>
            </a:r>
            <a:r>
              <a:rPr sz="1600" spc="-5" dirty="0">
                <a:solidFill>
                  <a:srgbClr val="FF0000"/>
                </a:solidFill>
                <a:latin typeface="Comic Sans MS"/>
                <a:cs typeface="Comic Sans MS"/>
              </a:rPr>
              <a:t>subtype,</a:t>
            </a:r>
            <a:endParaRPr sz="1600">
              <a:latin typeface="Comic Sans MS"/>
              <a:cs typeface="Comic Sans MS"/>
            </a:endParaRPr>
          </a:p>
          <a:p>
            <a:pPr marL="12700">
              <a:lnSpc>
                <a:spcPct val="100000"/>
              </a:lnSpc>
            </a:pPr>
            <a:r>
              <a:rPr sz="1600" spc="-5" dirty="0">
                <a:solidFill>
                  <a:srgbClr val="FF0000"/>
                </a:solidFill>
                <a:latin typeface="Comic Sans MS"/>
                <a:cs typeface="Comic Sans MS"/>
              </a:rPr>
              <a:t>parameter</a:t>
            </a:r>
            <a:r>
              <a:rPr sz="1600" spc="-35" dirty="0">
                <a:solidFill>
                  <a:srgbClr val="FF0000"/>
                </a:solidFill>
                <a:latin typeface="Comic Sans MS"/>
                <a:cs typeface="Comic Sans MS"/>
              </a:rPr>
              <a:t> </a:t>
            </a:r>
            <a:r>
              <a:rPr sz="1600" spc="-5" dirty="0">
                <a:solidFill>
                  <a:srgbClr val="FF0000"/>
                </a:solidFill>
                <a:latin typeface="Comic Sans MS"/>
                <a:cs typeface="Comic Sans MS"/>
              </a:rPr>
              <a:t>declaration</a:t>
            </a:r>
            <a:endParaRPr sz="1600">
              <a:latin typeface="Comic Sans MS"/>
              <a:cs typeface="Comic Sans MS"/>
            </a:endParaRPr>
          </a:p>
          <a:p>
            <a:pPr marR="62865" algn="r">
              <a:lnSpc>
                <a:spcPct val="100000"/>
              </a:lnSpc>
              <a:spcBef>
                <a:spcPts val="1880"/>
              </a:spcBef>
            </a:pPr>
            <a:r>
              <a:rPr sz="1600" spc="-5" dirty="0">
                <a:solidFill>
                  <a:srgbClr val="FF0000"/>
                </a:solidFill>
                <a:latin typeface="Comic Sans MS"/>
                <a:cs typeface="Comic Sans MS"/>
              </a:rPr>
              <a:t>encoded</a:t>
            </a:r>
            <a:r>
              <a:rPr sz="1600" spc="-65" dirty="0">
                <a:solidFill>
                  <a:srgbClr val="FF0000"/>
                </a:solidFill>
                <a:latin typeface="Comic Sans MS"/>
                <a:cs typeface="Comic Sans MS"/>
              </a:rPr>
              <a:t> </a:t>
            </a:r>
            <a:r>
              <a:rPr sz="1600" spc="-10" dirty="0">
                <a:solidFill>
                  <a:srgbClr val="FF0000"/>
                </a:solidFill>
                <a:latin typeface="Comic Sans MS"/>
                <a:cs typeface="Comic Sans MS"/>
              </a:rPr>
              <a:t>data</a:t>
            </a:r>
            <a:endParaRPr sz="1600">
              <a:latin typeface="Comic Sans MS"/>
              <a:cs typeface="Comic Sans MS"/>
            </a:endParaRPr>
          </a:p>
        </p:txBody>
      </p:sp>
      <p:sp>
        <p:nvSpPr>
          <p:cNvPr id="13" name="object 13"/>
          <p:cNvSpPr/>
          <p:nvPr/>
        </p:nvSpPr>
        <p:spPr>
          <a:xfrm>
            <a:off x="3982339" y="2451480"/>
            <a:ext cx="971550" cy="711835"/>
          </a:xfrm>
          <a:custGeom>
            <a:avLst/>
            <a:gdLst/>
            <a:ahLst/>
            <a:cxnLst/>
            <a:rect l="l" t="t" r="r" b="b"/>
            <a:pathLst>
              <a:path w="971550" h="711835">
                <a:moveTo>
                  <a:pt x="967295" y="683526"/>
                </a:moveTo>
                <a:lnTo>
                  <a:pt x="902081" y="636524"/>
                </a:lnTo>
                <a:lnTo>
                  <a:pt x="897509" y="664730"/>
                </a:lnTo>
                <a:lnTo>
                  <a:pt x="3048" y="520446"/>
                </a:lnTo>
                <a:lnTo>
                  <a:pt x="0" y="539369"/>
                </a:lnTo>
                <a:lnTo>
                  <a:pt x="894461" y="683526"/>
                </a:lnTo>
                <a:lnTo>
                  <a:pt x="907351" y="683526"/>
                </a:lnTo>
                <a:lnTo>
                  <a:pt x="967295" y="683526"/>
                </a:lnTo>
                <a:close/>
              </a:path>
              <a:path w="971550" h="711835">
                <a:moveTo>
                  <a:pt x="971169" y="686308"/>
                </a:moveTo>
                <a:lnTo>
                  <a:pt x="970102" y="685546"/>
                </a:lnTo>
                <a:lnTo>
                  <a:pt x="907034" y="685546"/>
                </a:lnTo>
                <a:lnTo>
                  <a:pt x="894143" y="685546"/>
                </a:lnTo>
                <a:lnTo>
                  <a:pt x="889889" y="711835"/>
                </a:lnTo>
                <a:lnTo>
                  <a:pt x="971169" y="686308"/>
                </a:lnTo>
                <a:close/>
              </a:path>
              <a:path w="971550" h="711835">
                <a:moveTo>
                  <a:pt x="971169" y="456946"/>
                </a:moveTo>
                <a:lnTo>
                  <a:pt x="956627" y="438404"/>
                </a:lnTo>
                <a:lnTo>
                  <a:pt x="918591" y="389890"/>
                </a:lnTo>
                <a:lnTo>
                  <a:pt x="906399" y="415747"/>
                </a:lnTo>
                <a:lnTo>
                  <a:pt x="26416" y="0"/>
                </a:lnTo>
                <a:lnTo>
                  <a:pt x="18288" y="17145"/>
                </a:lnTo>
                <a:lnTo>
                  <a:pt x="898258" y="433006"/>
                </a:lnTo>
                <a:lnTo>
                  <a:pt x="886079" y="458851"/>
                </a:lnTo>
                <a:lnTo>
                  <a:pt x="971169" y="456946"/>
                </a:lnTo>
                <a:close/>
              </a:path>
            </a:pathLst>
          </a:custGeom>
          <a:solidFill>
            <a:srgbClr val="FF0000"/>
          </a:solidFill>
        </p:spPr>
        <p:txBody>
          <a:bodyPr wrap="square" lIns="0" tIns="0" rIns="0" bIns="0" rtlCol="0"/>
          <a:lstStyle/>
          <a:p>
            <a:endParaRPr/>
          </a:p>
        </p:txBody>
      </p:sp>
      <p:grpSp>
        <p:nvGrpSpPr>
          <p:cNvPr id="14" name="object 14"/>
          <p:cNvGrpSpPr/>
          <p:nvPr/>
        </p:nvGrpSpPr>
        <p:grpSpPr>
          <a:xfrm>
            <a:off x="3960367" y="3382771"/>
            <a:ext cx="1141095" cy="1069340"/>
            <a:chOff x="3960367" y="3382771"/>
            <a:chExt cx="1141095" cy="1069340"/>
          </a:xfrm>
        </p:grpSpPr>
        <p:sp>
          <p:nvSpPr>
            <p:cNvPr id="15" name="object 15"/>
            <p:cNvSpPr/>
            <p:nvPr/>
          </p:nvSpPr>
          <p:spPr>
            <a:xfrm>
              <a:off x="3960368" y="3382771"/>
              <a:ext cx="1024890" cy="1056640"/>
            </a:xfrm>
            <a:custGeom>
              <a:avLst/>
              <a:gdLst/>
              <a:ahLst/>
              <a:cxnLst/>
              <a:rect l="l" t="t" r="r" b="b"/>
              <a:pathLst>
                <a:path w="1024889" h="1056639">
                  <a:moveTo>
                    <a:pt x="857631" y="630847"/>
                  </a:moveTo>
                  <a:lnTo>
                    <a:pt x="772414" y="631278"/>
                  </a:lnTo>
                  <a:lnTo>
                    <a:pt x="785317" y="656793"/>
                  </a:lnTo>
                  <a:lnTo>
                    <a:pt x="29591" y="1039418"/>
                  </a:lnTo>
                  <a:lnTo>
                    <a:pt x="38227" y="1056411"/>
                  </a:lnTo>
                  <a:lnTo>
                    <a:pt x="793927" y="673798"/>
                  </a:lnTo>
                  <a:lnTo>
                    <a:pt x="806831" y="699262"/>
                  </a:lnTo>
                  <a:lnTo>
                    <a:pt x="842632" y="651040"/>
                  </a:lnTo>
                  <a:lnTo>
                    <a:pt x="857631" y="630847"/>
                  </a:lnTo>
                  <a:close/>
                </a:path>
                <a:path w="1024889" h="1056639">
                  <a:moveTo>
                    <a:pt x="1024509" y="15621"/>
                  </a:moveTo>
                  <a:lnTo>
                    <a:pt x="940689" y="0"/>
                  </a:lnTo>
                  <a:lnTo>
                    <a:pt x="948537" y="27495"/>
                  </a:lnTo>
                  <a:lnTo>
                    <a:pt x="0" y="298450"/>
                  </a:lnTo>
                  <a:lnTo>
                    <a:pt x="5334" y="316738"/>
                  </a:lnTo>
                  <a:lnTo>
                    <a:pt x="953782" y="45808"/>
                  </a:lnTo>
                  <a:lnTo>
                    <a:pt x="961644" y="73279"/>
                  </a:lnTo>
                  <a:lnTo>
                    <a:pt x="1015365" y="24003"/>
                  </a:lnTo>
                  <a:lnTo>
                    <a:pt x="1024509" y="15621"/>
                  </a:lnTo>
                  <a:close/>
                </a:path>
              </a:pathLst>
            </a:custGeom>
            <a:solidFill>
              <a:srgbClr val="FF0000"/>
            </a:solidFill>
          </p:spPr>
          <p:txBody>
            <a:bodyPr wrap="square" lIns="0" tIns="0" rIns="0" bIns="0" rtlCol="0"/>
            <a:lstStyle/>
            <a:p>
              <a:endParaRPr/>
            </a:p>
          </p:txBody>
        </p:sp>
        <p:sp>
          <p:nvSpPr>
            <p:cNvPr id="16" name="object 16"/>
            <p:cNvSpPr/>
            <p:nvPr/>
          </p:nvSpPr>
          <p:spPr>
            <a:xfrm>
              <a:off x="4837556" y="3719067"/>
              <a:ext cx="254635" cy="723900"/>
            </a:xfrm>
            <a:custGeom>
              <a:avLst/>
              <a:gdLst/>
              <a:ahLst/>
              <a:cxnLst/>
              <a:rect l="l" t="t" r="r" b="b"/>
              <a:pathLst>
                <a:path w="254635" h="723900">
                  <a:moveTo>
                    <a:pt x="207263" y="3936"/>
                  </a:moveTo>
                  <a:lnTo>
                    <a:pt x="0" y="0"/>
                  </a:lnTo>
                  <a:lnTo>
                    <a:pt x="0" y="723341"/>
                  </a:lnTo>
                  <a:lnTo>
                    <a:pt x="254126" y="719429"/>
                  </a:lnTo>
                </a:path>
              </a:pathLst>
            </a:custGeom>
            <a:ln w="19050">
              <a:solidFill>
                <a:srgbClr val="FF0000"/>
              </a:solidFill>
            </a:ln>
          </p:spPr>
          <p:txBody>
            <a:bodyPr wrap="square" lIns="0" tIns="0" rIns="0" bIns="0" rtlCol="0"/>
            <a:lstStyle/>
            <a:p>
              <a:endParaRPr/>
            </a:p>
          </p:txBody>
        </p:sp>
      </p:grpSp>
      <p:sp>
        <p:nvSpPr>
          <p:cNvPr id="17" name="Slide Number Placeholder 16"/>
          <p:cNvSpPr>
            <a:spLocks noGrp="1"/>
          </p:cNvSpPr>
          <p:nvPr>
            <p:ph type="sldNum" sz="quarter" idx="7"/>
          </p:nvPr>
        </p:nvSpPr>
        <p:spPr/>
        <p:txBody>
          <a:bodyPr/>
          <a:lstStyle/>
          <a:p>
            <a:fld id="{B6F15528-21DE-4FAA-801E-634DDDAF4B2B}" type="slidenum">
              <a:rPr lang="en-US" smtClean="0"/>
              <a:t>30</a:t>
            </a:fld>
            <a:endParaRPr lang="en-US"/>
          </a:p>
        </p:txBody>
      </p:sp>
    </p:spTree>
    <p:extLst>
      <p:ext uri="{BB962C8B-B14F-4D97-AF65-F5344CB8AC3E}">
        <p14:creationId xmlns:p14="http://schemas.microsoft.com/office/powerpoint/2010/main" val="33693807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bject 33"/>
          <p:cNvSpPr txBox="1"/>
          <p:nvPr/>
        </p:nvSpPr>
        <p:spPr>
          <a:xfrm>
            <a:off x="7247001" y="2547061"/>
            <a:ext cx="438784" cy="269240"/>
          </a:xfrm>
          <a:prstGeom prst="rect">
            <a:avLst/>
          </a:prstGeom>
        </p:spPr>
        <p:txBody>
          <a:bodyPr vert="horz" wrap="square" lIns="0" tIns="12065" rIns="0" bIns="0" rtlCol="0">
            <a:spAutoFit/>
          </a:bodyPr>
          <a:lstStyle/>
          <a:p>
            <a:pPr marL="12700">
              <a:lnSpc>
                <a:spcPct val="100000"/>
              </a:lnSpc>
              <a:spcBef>
                <a:spcPts val="95"/>
              </a:spcBef>
            </a:pPr>
            <a:r>
              <a:rPr sz="1600" spc="-5" dirty="0">
                <a:solidFill>
                  <a:srgbClr val="FFFFFF"/>
                </a:solidFill>
                <a:latin typeface="Comic Sans MS"/>
                <a:cs typeface="Comic Sans MS"/>
              </a:rPr>
              <a:t>user</a:t>
            </a:r>
            <a:endParaRPr sz="1600">
              <a:latin typeface="Comic Sans MS"/>
              <a:cs typeface="Comic Sans MS"/>
            </a:endParaRPr>
          </a:p>
        </p:txBody>
      </p:sp>
      <p:sp>
        <p:nvSpPr>
          <p:cNvPr id="34" name="object 34"/>
          <p:cNvSpPr txBox="1"/>
          <p:nvPr/>
        </p:nvSpPr>
        <p:spPr>
          <a:xfrm>
            <a:off x="7190613" y="2791205"/>
            <a:ext cx="551180" cy="269240"/>
          </a:xfrm>
          <a:prstGeom prst="rect">
            <a:avLst/>
          </a:prstGeom>
        </p:spPr>
        <p:txBody>
          <a:bodyPr vert="horz" wrap="square" lIns="0" tIns="12065" rIns="0" bIns="0" rtlCol="0">
            <a:spAutoFit/>
          </a:bodyPr>
          <a:lstStyle/>
          <a:p>
            <a:pPr marL="12700">
              <a:lnSpc>
                <a:spcPct val="100000"/>
              </a:lnSpc>
              <a:spcBef>
                <a:spcPts val="95"/>
              </a:spcBef>
            </a:pPr>
            <a:r>
              <a:rPr sz="1600" spc="-5" dirty="0">
                <a:solidFill>
                  <a:srgbClr val="FFFFFF"/>
                </a:solidFill>
                <a:latin typeface="Comic Sans MS"/>
                <a:cs typeface="Comic Sans MS"/>
              </a:rPr>
              <a:t>age</a:t>
            </a:r>
            <a:r>
              <a:rPr sz="1600" dirty="0">
                <a:solidFill>
                  <a:srgbClr val="FFFFFF"/>
                </a:solidFill>
                <a:latin typeface="Comic Sans MS"/>
                <a:cs typeface="Comic Sans MS"/>
              </a:rPr>
              <a:t>n</a:t>
            </a:r>
            <a:r>
              <a:rPr sz="1600" spc="-5" dirty="0">
                <a:solidFill>
                  <a:srgbClr val="FFFFFF"/>
                </a:solidFill>
                <a:latin typeface="Comic Sans MS"/>
                <a:cs typeface="Comic Sans MS"/>
              </a:rPr>
              <a:t>t</a:t>
            </a:r>
            <a:endParaRPr sz="1600">
              <a:latin typeface="Comic Sans MS"/>
              <a:cs typeface="Comic Sans MS"/>
            </a:endParaRPr>
          </a:p>
        </p:txBody>
      </p:sp>
      <p:grpSp>
        <p:nvGrpSpPr>
          <p:cNvPr id="35" name="object 35"/>
          <p:cNvGrpSpPr/>
          <p:nvPr/>
        </p:nvGrpSpPr>
        <p:grpSpPr>
          <a:xfrm>
            <a:off x="3222688" y="2490787"/>
            <a:ext cx="365125" cy="942975"/>
            <a:chOff x="3222688" y="2490787"/>
            <a:chExt cx="365125" cy="942975"/>
          </a:xfrm>
        </p:grpSpPr>
        <p:sp>
          <p:nvSpPr>
            <p:cNvPr id="36" name="object 36"/>
            <p:cNvSpPr/>
            <p:nvPr/>
          </p:nvSpPr>
          <p:spPr>
            <a:xfrm>
              <a:off x="3227451" y="2501620"/>
              <a:ext cx="355600" cy="927735"/>
            </a:xfrm>
            <a:custGeom>
              <a:avLst/>
              <a:gdLst/>
              <a:ahLst/>
              <a:cxnLst/>
              <a:rect l="l" t="t" r="r" b="b"/>
              <a:pathLst>
                <a:path w="355600" h="927735">
                  <a:moveTo>
                    <a:pt x="343662" y="0"/>
                  </a:moveTo>
                  <a:lnTo>
                    <a:pt x="180086" y="0"/>
                  </a:lnTo>
                  <a:lnTo>
                    <a:pt x="180086" y="371754"/>
                  </a:lnTo>
                  <a:lnTo>
                    <a:pt x="343662" y="371754"/>
                  </a:lnTo>
                  <a:lnTo>
                    <a:pt x="343662" y="0"/>
                  </a:lnTo>
                  <a:close/>
                </a:path>
                <a:path w="355600" h="927735">
                  <a:moveTo>
                    <a:pt x="355600" y="711479"/>
                  </a:moveTo>
                  <a:lnTo>
                    <a:pt x="175641" y="711479"/>
                  </a:lnTo>
                  <a:lnTo>
                    <a:pt x="0" y="927379"/>
                  </a:lnTo>
                  <a:lnTo>
                    <a:pt x="179832" y="927379"/>
                  </a:lnTo>
                  <a:lnTo>
                    <a:pt x="355600" y="711479"/>
                  </a:lnTo>
                  <a:close/>
                </a:path>
              </a:pathLst>
            </a:custGeom>
            <a:solidFill>
              <a:srgbClr val="33CCCC"/>
            </a:solidFill>
          </p:spPr>
          <p:txBody>
            <a:bodyPr wrap="square" lIns="0" tIns="0" rIns="0" bIns="0" rtlCol="0"/>
            <a:lstStyle/>
            <a:p>
              <a:endParaRPr/>
            </a:p>
          </p:txBody>
        </p:sp>
        <p:sp>
          <p:nvSpPr>
            <p:cNvPr id="37" name="object 37"/>
            <p:cNvSpPr/>
            <p:nvPr/>
          </p:nvSpPr>
          <p:spPr>
            <a:xfrm>
              <a:off x="3227451" y="2501620"/>
              <a:ext cx="355600" cy="927735"/>
            </a:xfrm>
            <a:custGeom>
              <a:avLst/>
              <a:gdLst/>
              <a:ahLst/>
              <a:cxnLst/>
              <a:rect l="l" t="t" r="r" b="b"/>
              <a:pathLst>
                <a:path w="355600" h="927735">
                  <a:moveTo>
                    <a:pt x="0" y="927379"/>
                  </a:moveTo>
                  <a:lnTo>
                    <a:pt x="175640" y="711479"/>
                  </a:lnTo>
                  <a:lnTo>
                    <a:pt x="355600" y="711479"/>
                  </a:lnTo>
                  <a:lnTo>
                    <a:pt x="179832" y="927379"/>
                  </a:lnTo>
                  <a:lnTo>
                    <a:pt x="0" y="927379"/>
                  </a:lnTo>
                  <a:close/>
                </a:path>
                <a:path w="355600" h="927735">
                  <a:moveTo>
                    <a:pt x="180086" y="717575"/>
                  </a:moveTo>
                  <a:lnTo>
                    <a:pt x="343662" y="717575"/>
                  </a:lnTo>
                  <a:lnTo>
                    <a:pt x="343662" y="0"/>
                  </a:lnTo>
                  <a:lnTo>
                    <a:pt x="180086" y="0"/>
                  </a:lnTo>
                  <a:lnTo>
                    <a:pt x="180086" y="717575"/>
                  </a:lnTo>
                  <a:close/>
                </a:path>
              </a:pathLst>
            </a:custGeom>
            <a:ln w="9525">
              <a:solidFill>
                <a:srgbClr val="000000"/>
              </a:solidFill>
            </a:ln>
          </p:spPr>
          <p:txBody>
            <a:bodyPr wrap="square" lIns="0" tIns="0" rIns="0" bIns="0" rtlCol="0"/>
            <a:lstStyle/>
            <a:p>
              <a:endParaRPr/>
            </a:p>
          </p:txBody>
        </p:sp>
        <p:sp>
          <p:nvSpPr>
            <p:cNvPr id="38" name="object 38"/>
            <p:cNvSpPr/>
            <p:nvPr/>
          </p:nvSpPr>
          <p:spPr>
            <a:xfrm>
              <a:off x="3229737" y="2705328"/>
              <a:ext cx="225425" cy="168275"/>
            </a:xfrm>
            <a:custGeom>
              <a:avLst/>
              <a:gdLst/>
              <a:ahLst/>
              <a:cxnLst/>
              <a:rect l="l" t="t" r="r" b="b"/>
              <a:pathLst>
                <a:path w="225425" h="168275">
                  <a:moveTo>
                    <a:pt x="0" y="168046"/>
                  </a:moveTo>
                  <a:lnTo>
                    <a:pt x="225209" y="168046"/>
                  </a:lnTo>
                  <a:lnTo>
                    <a:pt x="225209" y="0"/>
                  </a:lnTo>
                  <a:lnTo>
                    <a:pt x="0" y="0"/>
                  </a:lnTo>
                  <a:lnTo>
                    <a:pt x="0" y="168046"/>
                  </a:lnTo>
                  <a:close/>
                </a:path>
              </a:pathLst>
            </a:custGeom>
            <a:solidFill>
              <a:srgbClr val="33CCCC"/>
            </a:solidFill>
          </p:spPr>
          <p:txBody>
            <a:bodyPr wrap="square" lIns="0" tIns="0" rIns="0" bIns="0" rtlCol="0"/>
            <a:lstStyle/>
            <a:p>
              <a:endParaRPr/>
            </a:p>
          </p:txBody>
        </p:sp>
        <p:sp>
          <p:nvSpPr>
            <p:cNvPr id="39" name="object 39"/>
            <p:cNvSpPr/>
            <p:nvPr/>
          </p:nvSpPr>
          <p:spPr>
            <a:xfrm>
              <a:off x="3229737" y="2705328"/>
              <a:ext cx="225425" cy="718185"/>
            </a:xfrm>
            <a:custGeom>
              <a:avLst/>
              <a:gdLst/>
              <a:ahLst/>
              <a:cxnLst/>
              <a:rect l="l" t="t" r="r" b="b"/>
              <a:pathLst>
                <a:path w="225425" h="718185">
                  <a:moveTo>
                    <a:pt x="0" y="717575"/>
                  </a:moveTo>
                  <a:lnTo>
                    <a:pt x="225209" y="717575"/>
                  </a:lnTo>
                  <a:lnTo>
                    <a:pt x="225209" y="0"/>
                  </a:lnTo>
                  <a:lnTo>
                    <a:pt x="0" y="0"/>
                  </a:lnTo>
                  <a:lnTo>
                    <a:pt x="0" y="717575"/>
                  </a:lnTo>
                  <a:close/>
                </a:path>
              </a:pathLst>
            </a:custGeom>
            <a:ln w="9525">
              <a:solidFill>
                <a:srgbClr val="FF0000"/>
              </a:solidFill>
            </a:ln>
          </p:spPr>
          <p:txBody>
            <a:bodyPr wrap="square" lIns="0" tIns="0" rIns="0" bIns="0" rtlCol="0"/>
            <a:lstStyle/>
            <a:p>
              <a:endParaRPr/>
            </a:p>
          </p:txBody>
        </p:sp>
        <p:sp>
          <p:nvSpPr>
            <p:cNvPr id="40" name="object 40"/>
            <p:cNvSpPr/>
            <p:nvPr/>
          </p:nvSpPr>
          <p:spPr>
            <a:xfrm>
              <a:off x="3227451" y="2495550"/>
              <a:ext cx="355600" cy="215900"/>
            </a:xfrm>
            <a:custGeom>
              <a:avLst/>
              <a:gdLst/>
              <a:ahLst/>
              <a:cxnLst/>
              <a:rect l="l" t="t" r="r" b="b"/>
              <a:pathLst>
                <a:path w="355600" h="215900">
                  <a:moveTo>
                    <a:pt x="355600" y="0"/>
                  </a:moveTo>
                  <a:lnTo>
                    <a:pt x="175640" y="0"/>
                  </a:lnTo>
                  <a:lnTo>
                    <a:pt x="0" y="215900"/>
                  </a:lnTo>
                  <a:lnTo>
                    <a:pt x="179832" y="215900"/>
                  </a:lnTo>
                  <a:lnTo>
                    <a:pt x="355600" y="0"/>
                  </a:lnTo>
                  <a:close/>
                </a:path>
              </a:pathLst>
            </a:custGeom>
            <a:solidFill>
              <a:srgbClr val="33CCCC"/>
            </a:solidFill>
          </p:spPr>
          <p:txBody>
            <a:bodyPr wrap="square" lIns="0" tIns="0" rIns="0" bIns="0" rtlCol="0"/>
            <a:lstStyle/>
            <a:p>
              <a:endParaRPr/>
            </a:p>
          </p:txBody>
        </p:sp>
        <p:sp>
          <p:nvSpPr>
            <p:cNvPr id="41" name="object 41"/>
            <p:cNvSpPr/>
            <p:nvPr/>
          </p:nvSpPr>
          <p:spPr>
            <a:xfrm>
              <a:off x="3227451" y="2495550"/>
              <a:ext cx="355600" cy="215900"/>
            </a:xfrm>
            <a:custGeom>
              <a:avLst/>
              <a:gdLst/>
              <a:ahLst/>
              <a:cxnLst/>
              <a:rect l="l" t="t" r="r" b="b"/>
              <a:pathLst>
                <a:path w="355600" h="215900">
                  <a:moveTo>
                    <a:pt x="0" y="215900"/>
                  </a:moveTo>
                  <a:lnTo>
                    <a:pt x="175640" y="0"/>
                  </a:lnTo>
                  <a:lnTo>
                    <a:pt x="355600" y="0"/>
                  </a:lnTo>
                  <a:lnTo>
                    <a:pt x="179832" y="215900"/>
                  </a:lnTo>
                  <a:lnTo>
                    <a:pt x="0" y="215900"/>
                  </a:lnTo>
                  <a:close/>
                </a:path>
              </a:pathLst>
            </a:custGeom>
            <a:ln w="9525">
              <a:solidFill>
                <a:srgbClr val="FF0000"/>
              </a:solidFill>
            </a:ln>
          </p:spPr>
          <p:txBody>
            <a:bodyPr wrap="square" lIns="0" tIns="0" rIns="0" bIns="0" rtlCol="0"/>
            <a:lstStyle/>
            <a:p>
              <a:endParaRPr/>
            </a:p>
          </p:txBody>
        </p:sp>
        <p:sp>
          <p:nvSpPr>
            <p:cNvPr id="42" name="object 42"/>
            <p:cNvSpPr/>
            <p:nvPr/>
          </p:nvSpPr>
          <p:spPr>
            <a:xfrm>
              <a:off x="3455035" y="2510790"/>
              <a:ext cx="128270" cy="912494"/>
            </a:xfrm>
            <a:custGeom>
              <a:avLst/>
              <a:gdLst/>
              <a:ahLst/>
              <a:cxnLst/>
              <a:rect l="l" t="t" r="r" b="b"/>
              <a:pathLst>
                <a:path w="128270" h="912495">
                  <a:moveTo>
                    <a:pt x="128015" y="0"/>
                  </a:moveTo>
                  <a:lnTo>
                    <a:pt x="128015" y="362585"/>
                  </a:lnTo>
                </a:path>
                <a:path w="128270" h="912495">
                  <a:moveTo>
                    <a:pt x="128015" y="702310"/>
                  </a:moveTo>
                  <a:lnTo>
                    <a:pt x="0" y="912114"/>
                  </a:lnTo>
                </a:path>
              </a:pathLst>
            </a:custGeom>
            <a:ln w="9525">
              <a:solidFill>
                <a:srgbClr val="FF0000"/>
              </a:solidFill>
            </a:ln>
          </p:spPr>
          <p:txBody>
            <a:bodyPr wrap="square" lIns="0" tIns="0" rIns="0" bIns="0" rtlCol="0"/>
            <a:lstStyle/>
            <a:p>
              <a:endParaRPr/>
            </a:p>
          </p:txBody>
        </p:sp>
        <p:sp>
          <p:nvSpPr>
            <p:cNvPr id="43" name="object 43"/>
            <p:cNvSpPr/>
            <p:nvPr/>
          </p:nvSpPr>
          <p:spPr>
            <a:xfrm>
              <a:off x="3258185" y="2799588"/>
              <a:ext cx="149860" cy="74295"/>
            </a:xfrm>
            <a:custGeom>
              <a:avLst/>
              <a:gdLst/>
              <a:ahLst/>
              <a:cxnLst/>
              <a:rect l="l" t="t" r="r" b="b"/>
              <a:pathLst>
                <a:path w="149860" h="74294">
                  <a:moveTo>
                    <a:pt x="0" y="73787"/>
                  </a:moveTo>
                  <a:lnTo>
                    <a:pt x="149351" y="73787"/>
                  </a:lnTo>
                  <a:lnTo>
                    <a:pt x="149351" y="0"/>
                  </a:lnTo>
                  <a:lnTo>
                    <a:pt x="0" y="0"/>
                  </a:lnTo>
                  <a:lnTo>
                    <a:pt x="0" y="73787"/>
                  </a:lnTo>
                  <a:close/>
                </a:path>
              </a:pathLst>
            </a:custGeom>
            <a:solidFill>
              <a:srgbClr val="D2600C"/>
            </a:solidFill>
          </p:spPr>
          <p:txBody>
            <a:bodyPr wrap="square" lIns="0" tIns="0" rIns="0" bIns="0" rtlCol="0"/>
            <a:lstStyle/>
            <a:p>
              <a:endParaRPr/>
            </a:p>
          </p:txBody>
        </p:sp>
        <p:sp>
          <p:nvSpPr>
            <p:cNvPr id="44" name="object 44"/>
            <p:cNvSpPr/>
            <p:nvPr/>
          </p:nvSpPr>
          <p:spPr>
            <a:xfrm>
              <a:off x="3258185" y="2799588"/>
              <a:ext cx="149860" cy="414020"/>
            </a:xfrm>
            <a:custGeom>
              <a:avLst/>
              <a:gdLst/>
              <a:ahLst/>
              <a:cxnLst/>
              <a:rect l="l" t="t" r="r" b="b"/>
              <a:pathLst>
                <a:path w="149860" h="414019">
                  <a:moveTo>
                    <a:pt x="0" y="413512"/>
                  </a:moveTo>
                  <a:lnTo>
                    <a:pt x="149351" y="413512"/>
                  </a:lnTo>
                  <a:lnTo>
                    <a:pt x="149351" y="0"/>
                  </a:lnTo>
                  <a:lnTo>
                    <a:pt x="0" y="0"/>
                  </a:lnTo>
                  <a:lnTo>
                    <a:pt x="0" y="413512"/>
                  </a:lnTo>
                  <a:close/>
                </a:path>
              </a:pathLst>
            </a:custGeom>
            <a:ln w="9524">
              <a:solidFill>
                <a:srgbClr val="FF0000"/>
              </a:solidFill>
            </a:ln>
          </p:spPr>
          <p:txBody>
            <a:bodyPr wrap="square" lIns="0" tIns="0" rIns="0" bIns="0" rtlCol="0"/>
            <a:lstStyle/>
            <a:p>
              <a:endParaRPr/>
            </a:p>
          </p:txBody>
        </p:sp>
        <p:sp>
          <p:nvSpPr>
            <p:cNvPr id="45" name="object 45"/>
            <p:cNvSpPr/>
            <p:nvPr/>
          </p:nvSpPr>
          <p:spPr>
            <a:xfrm>
              <a:off x="3279521" y="2924276"/>
              <a:ext cx="114300" cy="146050"/>
            </a:xfrm>
            <a:custGeom>
              <a:avLst/>
              <a:gdLst/>
              <a:ahLst/>
              <a:cxnLst/>
              <a:rect l="l" t="t" r="r" b="b"/>
              <a:pathLst>
                <a:path w="114300" h="146050">
                  <a:moveTo>
                    <a:pt x="0" y="145948"/>
                  </a:moveTo>
                  <a:lnTo>
                    <a:pt x="113791" y="145948"/>
                  </a:lnTo>
                  <a:lnTo>
                    <a:pt x="113791" y="0"/>
                  </a:lnTo>
                  <a:lnTo>
                    <a:pt x="0" y="0"/>
                  </a:lnTo>
                  <a:lnTo>
                    <a:pt x="0" y="145948"/>
                  </a:lnTo>
                  <a:close/>
                </a:path>
              </a:pathLst>
            </a:custGeom>
            <a:ln w="9525">
              <a:solidFill>
                <a:srgbClr val="000000"/>
              </a:solidFill>
            </a:ln>
          </p:spPr>
          <p:txBody>
            <a:bodyPr wrap="square" lIns="0" tIns="0" rIns="0" bIns="0" rtlCol="0"/>
            <a:lstStyle/>
            <a:p>
              <a:endParaRPr/>
            </a:p>
          </p:txBody>
        </p:sp>
      </p:grpSp>
      <p:sp>
        <p:nvSpPr>
          <p:cNvPr id="46" name="object 46"/>
          <p:cNvSpPr txBox="1"/>
          <p:nvPr/>
        </p:nvSpPr>
        <p:spPr>
          <a:xfrm>
            <a:off x="2655951" y="3471862"/>
            <a:ext cx="1459230" cy="581025"/>
          </a:xfrm>
          <a:prstGeom prst="rect">
            <a:avLst/>
          </a:prstGeom>
          <a:solidFill>
            <a:srgbClr val="283038"/>
          </a:solidFill>
          <a:ln w="9525">
            <a:solidFill>
              <a:srgbClr val="000000"/>
            </a:solidFill>
          </a:ln>
        </p:spPr>
        <p:txBody>
          <a:bodyPr vert="horz" wrap="square" lIns="0" tIns="36830" rIns="0" bIns="0" rtlCol="0">
            <a:spAutoFit/>
          </a:bodyPr>
          <a:lstStyle/>
          <a:p>
            <a:pPr marL="421640" marR="146685" indent="-329565">
              <a:lnSpc>
                <a:spcPct val="100000"/>
              </a:lnSpc>
              <a:spcBef>
                <a:spcPts val="290"/>
              </a:spcBef>
            </a:pPr>
            <a:r>
              <a:rPr sz="1600" spc="-5" dirty="0">
                <a:solidFill>
                  <a:srgbClr val="FFFFFF"/>
                </a:solidFill>
                <a:latin typeface="Comic Sans MS"/>
                <a:cs typeface="Comic Sans MS"/>
              </a:rPr>
              <a:t>sender’s</a:t>
            </a:r>
            <a:r>
              <a:rPr sz="1600" spc="-80" dirty="0">
                <a:solidFill>
                  <a:srgbClr val="FFFFFF"/>
                </a:solidFill>
                <a:latin typeface="Comic Sans MS"/>
                <a:cs typeface="Comic Sans MS"/>
              </a:rPr>
              <a:t> </a:t>
            </a:r>
            <a:r>
              <a:rPr sz="1600" spc="-10" dirty="0">
                <a:solidFill>
                  <a:srgbClr val="FFFFFF"/>
                </a:solidFill>
                <a:latin typeface="Comic Sans MS"/>
                <a:cs typeface="Comic Sans MS"/>
              </a:rPr>
              <a:t>mail  </a:t>
            </a:r>
            <a:r>
              <a:rPr sz="1600" spc="-5" dirty="0">
                <a:solidFill>
                  <a:srgbClr val="FFFFFF"/>
                </a:solidFill>
                <a:latin typeface="Comic Sans MS"/>
                <a:cs typeface="Comic Sans MS"/>
              </a:rPr>
              <a:t>server</a:t>
            </a:r>
            <a:endParaRPr sz="1600">
              <a:latin typeface="Comic Sans MS"/>
              <a:cs typeface="Comic Sans MS"/>
            </a:endParaRPr>
          </a:p>
        </p:txBody>
      </p:sp>
      <p:grpSp>
        <p:nvGrpSpPr>
          <p:cNvPr id="47" name="object 47"/>
          <p:cNvGrpSpPr/>
          <p:nvPr/>
        </p:nvGrpSpPr>
        <p:grpSpPr>
          <a:xfrm>
            <a:off x="1657413" y="2508784"/>
            <a:ext cx="2139950" cy="936625"/>
            <a:chOff x="1657413" y="2508784"/>
            <a:chExt cx="2139950" cy="936625"/>
          </a:xfrm>
        </p:grpSpPr>
        <p:sp>
          <p:nvSpPr>
            <p:cNvPr id="48" name="object 48"/>
            <p:cNvSpPr/>
            <p:nvPr/>
          </p:nvSpPr>
          <p:spPr>
            <a:xfrm>
              <a:off x="2978150" y="2873375"/>
              <a:ext cx="809625" cy="561975"/>
            </a:xfrm>
            <a:custGeom>
              <a:avLst/>
              <a:gdLst/>
              <a:ahLst/>
              <a:cxnLst/>
              <a:rect l="l" t="t" r="r" b="b"/>
              <a:pathLst>
                <a:path w="809625" h="561975">
                  <a:moveTo>
                    <a:pt x="809625" y="0"/>
                  </a:moveTo>
                  <a:lnTo>
                    <a:pt x="0" y="0"/>
                  </a:lnTo>
                  <a:lnTo>
                    <a:pt x="0" y="561975"/>
                  </a:lnTo>
                  <a:lnTo>
                    <a:pt x="809625" y="561975"/>
                  </a:lnTo>
                  <a:lnTo>
                    <a:pt x="809625" y="0"/>
                  </a:lnTo>
                  <a:close/>
                </a:path>
              </a:pathLst>
            </a:custGeom>
            <a:solidFill>
              <a:srgbClr val="6086E2"/>
            </a:solidFill>
          </p:spPr>
          <p:txBody>
            <a:bodyPr wrap="square" lIns="0" tIns="0" rIns="0" bIns="0" rtlCol="0"/>
            <a:lstStyle/>
            <a:p>
              <a:endParaRPr/>
            </a:p>
          </p:txBody>
        </p:sp>
        <p:sp>
          <p:nvSpPr>
            <p:cNvPr id="49" name="object 49"/>
            <p:cNvSpPr/>
            <p:nvPr/>
          </p:nvSpPr>
          <p:spPr>
            <a:xfrm>
              <a:off x="2978150" y="2873375"/>
              <a:ext cx="809625" cy="561975"/>
            </a:xfrm>
            <a:custGeom>
              <a:avLst/>
              <a:gdLst/>
              <a:ahLst/>
              <a:cxnLst/>
              <a:rect l="l" t="t" r="r" b="b"/>
              <a:pathLst>
                <a:path w="809625" h="561975">
                  <a:moveTo>
                    <a:pt x="0" y="561975"/>
                  </a:moveTo>
                  <a:lnTo>
                    <a:pt x="809625" y="561975"/>
                  </a:lnTo>
                  <a:lnTo>
                    <a:pt x="809625" y="0"/>
                  </a:lnTo>
                  <a:lnTo>
                    <a:pt x="0" y="0"/>
                  </a:lnTo>
                  <a:lnTo>
                    <a:pt x="0" y="561975"/>
                  </a:lnTo>
                  <a:close/>
                </a:path>
              </a:pathLst>
            </a:custGeom>
            <a:ln w="19050">
              <a:solidFill>
                <a:srgbClr val="FF0000"/>
              </a:solidFill>
            </a:ln>
          </p:spPr>
          <p:txBody>
            <a:bodyPr wrap="square" lIns="0" tIns="0" rIns="0" bIns="0" rtlCol="0"/>
            <a:lstStyle/>
            <a:p>
              <a:endParaRPr/>
            </a:p>
          </p:txBody>
        </p:sp>
        <p:sp>
          <p:nvSpPr>
            <p:cNvPr id="50" name="object 50"/>
            <p:cNvSpPr/>
            <p:nvPr/>
          </p:nvSpPr>
          <p:spPr>
            <a:xfrm>
              <a:off x="3016250" y="2987675"/>
              <a:ext cx="714375" cy="190500"/>
            </a:xfrm>
            <a:custGeom>
              <a:avLst/>
              <a:gdLst/>
              <a:ahLst/>
              <a:cxnLst/>
              <a:rect l="l" t="t" r="r" b="b"/>
              <a:pathLst>
                <a:path w="714375" h="190500">
                  <a:moveTo>
                    <a:pt x="714375" y="0"/>
                  </a:moveTo>
                  <a:lnTo>
                    <a:pt x="0" y="0"/>
                  </a:lnTo>
                  <a:lnTo>
                    <a:pt x="0" y="190500"/>
                  </a:lnTo>
                  <a:lnTo>
                    <a:pt x="714375" y="190500"/>
                  </a:lnTo>
                  <a:lnTo>
                    <a:pt x="714375" y="0"/>
                  </a:lnTo>
                  <a:close/>
                </a:path>
              </a:pathLst>
            </a:custGeom>
            <a:solidFill>
              <a:srgbClr val="00FF00"/>
            </a:solidFill>
          </p:spPr>
          <p:txBody>
            <a:bodyPr wrap="square" lIns="0" tIns="0" rIns="0" bIns="0" rtlCol="0"/>
            <a:lstStyle/>
            <a:p>
              <a:endParaRPr/>
            </a:p>
          </p:txBody>
        </p:sp>
        <p:sp>
          <p:nvSpPr>
            <p:cNvPr id="51" name="object 51"/>
            <p:cNvSpPr/>
            <p:nvPr/>
          </p:nvSpPr>
          <p:spPr>
            <a:xfrm>
              <a:off x="3016250" y="2987675"/>
              <a:ext cx="714375" cy="190500"/>
            </a:xfrm>
            <a:custGeom>
              <a:avLst/>
              <a:gdLst/>
              <a:ahLst/>
              <a:cxnLst/>
              <a:rect l="l" t="t" r="r" b="b"/>
              <a:pathLst>
                <a:path w="714375" h="190500">
                  <a:moveTo>
                    <a:pt x="0" y="190500"/>
                  </a:moveTo>
                  <a:lnTo>
                    <a:pt x="714375" y="190500"/>
                  </a:lnTo>
                  <a:lnTo>
                    <a:pt x="714375" y="0"/>
                  </a:lnTo>
                  <a:lnTo>
                    <a:pt x="0" y="0"/>
                  </a:lnTo>
                  <a:lnTo>
                    <a:pt x="0" y="190500"/>
                  </a:lnTo>
                  <a:close/>
                </a:path>
              </a:pathLst>
            </a:custGeom>
            <a:ln w="19050">
              <a:solidFill>
                <a:srgbClr val="FF0000"/>
              </a:solidFill>
            </a:ln>
          </p:spPr>
          <p:txBody>
            <a:bodyPr wrap="square" lIns="0" tIns="0" rIns="0" bIns="0" rtlCol="0"/>
            <a:lstStyle/>
            <a:p>
              <a:endParaRPr/>
            </a:p>
          </p:txBody>
        </p:sp>
        <p:sp>
          <p:nvSpPr>
            <p:cNvPr id="52" name="object 52"/>
            <p:cNvSpPr/>
            <p:nvPr/>
          </p:nvSpPr>
          <p:spPr>
            <a:xfrm>
              <a:off x="3094101" y="3030601"/>
              <a:ext cx="536575" cy="117475"/>
            </a:xfrm>
            <a:custGeom>
              <a:avLst/>
              <a:gdLst/>
              <a:ahLst/>
              <a:cxnLst/>
              <a:rect l="l" t="t" r="r" b="b"/>
              <a:pathLst>
                <a:path w="536575" h="117475">
                  <a:moveTo>
                    <a:pt x="0" y="1524"/>
                  </a:moveTo>
                  <a:lnTo>
                    <a:pt x="0" y="115824"/>
                  </a:lnTo>
                </a:path>
                <a:path w="536575" h="117475">
                  <a:moveTo>
                    <a:pt x="172974" y="0"/>
                  </a:moveTo>
                  <a:lnTo>
                    <a:pt x="172974" y="114300"/>
                  </a:lnTo>
                </a:path>
                <a:path w="536575" h="117475">
                  <a:moveTo>
                    <a:pt x="260350" y="3175"/>
                  </a:moveTo>
                  <a:lnTo>
                    <a:pt x="260350" y="117475"/>
                  </a:lnTo>
                </a:path>
                <a:path w="536575" h="117475">
                  <a:moveTo>
                    <a:pt x="350774" y="0"/>
                  </a:moveTo>
                  <a:lnTo>
                    <a:pt x="350774" y="114300"/>
                  </a:lnTo>
                </a:path>
                <a:path w="536575" h="117475">
                  <a:moveTo>
                    <a:pt x="447675" y="0"/>
                  </a:moveTo>
                  <a:lnTo>
                    <a:pt x="447675" y="114300"/>
                  </a:lnTo>
                </a:path>
                <a:path w="536575" h="117475">
                  <a:moveTo>
                    <a:pt x="536575" y="0"/>
                  </a:moveTo>
                  <a:lnTo>
                    <a:pt x="536575" y="114300"/>
                  </a:lnTo>
                </a:path>
                <a:path w="536575" h="117475">
                  <a:moveTo>
                    <a:pt x="84074" y="1524"/>
                  </a:moveTo>
                  <a:lnTo>
                    <a:pt x="84074" y="115824"/>
                  </a:lnTo>
                </a:path>
              </a:pathLst>
            </a:custGeom>
            <a:ln w="19050">
              <a:solidFill>
                <a:srgbClr val="FF0000"/>
              </a:solidFill>
            </a:ln>
          </p:spPr>
          <p:txBody>
            <a:bodyPr wrap="square" lIns="0" tIns="0" rIns="0" bIns="0" rtlCol="0"/>
            <a:lstStyle/>
            <a:p>
              <a:endParaRPr/>
            </a:p>
          </p:txBody>
        </p:sp>
        <p:sp>
          <p:nvSpPr>
            <p:cNvPr id="53" name="object 53"/>
            <p:cNvSpPr/>
            <p:nvPr/>
          </p:nvSpPr>
          <p:spPr>
            <a:xfrm>
              <a:off x="3028950" y="3252787"/>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54" name="object 54"/>
            <p:cNvSpPr/>
            <p:nvPr/>
          </p:nvSpPr>
          <p:spPr>
            <a:xfrm>
              <a:off x="3028950" y="3252787"/>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55" name="object 55"/>
            <p:cNvSpPr/>
            <p:nvPr/>
          </p:nvSpPr>
          <p:spPr>
            <a:xfrm>
              <a:off x="3165475" y="3252787"/>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56" name="object 56"/>
            <p:cNvSpPr/>
            <p:nvPr/>
          </p:nvSpPr>
          <p:spPr>
            <a:xfrm>
              <a:off x="3165475" y="3252787"/>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57" name="object 57"/>
            <p:cNvSpPr/>
            <p:nvPr/>
          </p:nvSpPr>
          <p:spPr>
            <a:xfrm>
              <a:off x="3302000" y="3251136"/>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58" name="object 58"/>
            <p:cNvSpPr/>
            <p:nvPr/>
          </p:nvSpPr>
          <p:spPr>
            <a:xfrm>
              <a:off x="3302000" y="3251136"/>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59" name="object 59"/>
            <p:cNvSpPr/>
            <p:nvPr/>
          </p:nvSpPr>
          <p:spPr>
            <a:xfrm>
              <a:off x="3456051" y="3248088"/>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60" name="object 60"/>
            <p:cNvSpPr/>
            <p:nvPr/>
          </p:nvSpPr>
          <p:spPr>
            <a:xfrm>
              <a:off x="3456051" y="3248088"/>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61" name="object 61"/>
            <p:cNvSpPr/>
            <p:nvPr/>
          </p:nvSpPr>
          <p:spPr>
            <a:xfrm>
              <a:off x="3608451" y="3248088"/>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62" name="object 62"/>
            <p:cNvSpPr/>
            <p:nvPr/>
          </p:nvSpPr>
          <p:spPr>
            <a:xfrm>
              <a:off x="3608451" y="3248088"/>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63" name="object 63"/>
            <p:cNvSpPr/>
            <p:nvPr/>
          </p:nvSpPr>
          <p:spPr>
            <a:xfrm>
              <a:off x="1657413" y="2508784"/>
              <a:ext cx="1520761" cy="704378"/>
            </a:xfrm>
            <a:prstGeom prst="rect">
              <a:avLst/>
            </a:prstGeom>
            <a:blipFill>
              <a:blip r:embed="rId2" cstate="print"/>
              <a:stretch>
                <a:fillRect/>
              </a:stretch>
            </a:blipFill>
          </p:spPr>
          <p:txBody>
            <a:bodyPr wrap="square" lIns="0" tIns="0" rIns="0" bIns="0" rtlCol="0"/>
            <a:lstStyle/>
            <a:p>
              <a:endParaRPr/>
            </a:p>
          </p:txBody>
        </p:sp>
      </p:grpSp>
      <p:sp>
        <p:nvSpPr>
          <p:cNvPr id="64" name="object 64"/>
          <p:cNvSpPr txBox="1"/>
          <p:nvPr/>
        </p:nvSpPr>
        <p:spPr>
          <a:xfrm>
            <a:off x="1439862" y="2651886"/>
            <a:ext cx="1785620" cy="269240"/>
          </a:xfrm>
          <a:prstGeom prst="rect">
            <a:avLst/>
          </a:prstGeom>
        </p:spPr>
        <p:txBody>
          <a:bodyPr vert="horz" wrap="square" lIns="0" tIns="12065" rIns="0" bIns="0" rtlCol="0">
            <a:spAutoFit/>
          </a:bodyPr>
          <a:lstStyle/>
          <a:p>
            <a:pPr marL="370840">
              <a:lnSpc>
                <a:spcPct val="100000"/>
              </a:lnSpc>
              <a:spcBef>
                <a:spcPts val="95"/>
              </a:spcBef>
            </a:pPr>
            <a:r>
              <a:rPr sz="1600" spc="-5" dirty="0">
                <a:solidFill>
                  <a:srgbClr val="FFFFFF"/>
                </a:solidFill>
                <a:latin typeface="Comic Sans MS"/>
                <a:cs typeface="Comic Sans MS"/>
              </a:rPr>
              <a:t>user</a:t>
            </a:r>
            <a:endParaRPr sz="1600">
              <a:latin typeface="Comic Sans MS"/>
              <a:cs typeface="Comic Sans MS"/>
            </a:endParaRPr>
          </a:p>
        </p:txBody>
      </p:sp>
      <p:sp>
        <p:nvSpPr>
          <p:cNvPr id="65" name="object 65"/>
          <p:cNvSpPr txBox="1"/>
          <p:nvPr/>
        </p:nvSpPr>
        <p:spPr>
          <a:xfrm>
            <a:off x="1741677" y="2895980"/>
            <a:ext cx="551180" cy="269240"/>
          </a:xfrm>
          <a:prstGeom prst="rect">
            <a:avLst/>
          </a:prstGeom>
        </p:spPr>
        <p:txBody>
          <a:bodyPr vert="horz" wrap="square" lIns="0" tIns="12065" rIns="0" bIns="0" rtlCol="0">
            <a:spAutoFit/>
          </a:bodyPr>
          <a:lstStyle/>
          <a:p>
            <a:pPr marL="12700">
              <a:lnSpc>
                <a:spcPct val="100000"/>
              </a:lnSpc>
              <a:spcBef>
                <a:spcPts val="95"/>
              </a:spcBef>
            </a:pPr>
            <a:r>
              <a:rPr sz="1600" spc="-5" dirty="0">
                <a:solidFill>
                  <a:srgbClr val="FFFFFF"/>
                </a:solidFill>
                <a:latin typeface="Comic Sans MS"/>
                <a:cs typeface="Comic Sans MS"/>
              </a:rPr>
              <a:t>age</a:t>
            </a:r>
            <a:r>
              <a:rPr sz="1600" dirty="0">
                <a:solidFill>
                  <a:srgbClr val="FFFFFF"/>
                </a:solidFill>
                <a:latin typeface="Comic Sans MS"/>
                <a:cs typeface="Comic Sans MS"/>
              </a:rPr>
              <a:t>n</a:t>
            </a:r>
            <a:r>
              <a:rPr sz="1600" spc="-5" dirty="0">
                <a:solidFill>
                  <a:srgbClr val="FFFFFF"/>
                </a:solidFill>
                <a:latin typeface="Comic Sans MS"/>
                <a:cs typeface="Comic Sans MS"/>
              </a:rPr>
              <a:t>t</a:t>
            </a:r>
            <a:endParaRPr sz="1600">
              <a:latin typeface="Comic Sans MS"/>
              <a:cs typeface="Comic Sans MS"/>
            </a:endParaRPr>
          </a:p>
        </p:txBody>
      </p:sp>
      <p:grpSp>
        <p:nvGrpSpPr>
          <p:cNvPr id="66" name="object 66"/>
          <p:cNvGrpSpPr/>
          <p:nvPr/>
        </p:nvGrpSpPr>
        <p:grpSpPr>
          <a:xfrm>
            <a:off x="3616197" y="2490787"/>
            <a:ext cx="1838960" cy="942975"/>
            <a:chOff x="3616197" y="2490787"/>
            <a:chExt cx="1838960" cy="942975"/>
          </a:xfrm>
        </p:grpSpPr>
        <p:sp>
          <p:nvSpPr>
            <p:cNvPr id="67" name="object 67"/>
            <p:cNvSpPr/>
            <p:nvPr/>
          </p:nvSpPr>
          <p:spPr>
            <a:xfrm>
              <a:off x="5094350" y="3213100"/>
              <a:ext cx="355600" cy="215900"/>
            </a:xfrm>
            <a:custGeom>
              <a:avLst/>
              <a:gdLst/>
              <a:ahLst/>
              <a:cxnLst/>
              <a:rect l="l" t="t" r="r" b="b"/>
              <a:pathLst>
                <a:path w="355600" h="215900">
                  <a:moveTo>
                    <a:pt x="355600" y="0"/>
                  </a:moveTo>
                  <a:lnTo>
                    <a:pt x="175640" y="0"/>
                  </a:lnTo>
                  <a:lnTo>
                    <a:pt x="0" y="215900"/>
                  </a:lnTo>
                  <a:lnTo>
                    <a:pt x="179832" y="215900"/>
                  </a:lnTo>
                  <a:lnTo>
                    <a:pt x="355600" y="0"/>
                  </a:lnTo>
                  <a:close/>
                </a:path>
              </a:pathLst>
            </a:custGeom>
            <a:solidFill>
              <a:srgbClr val="33CCCC"/>
            </a:solidFill>
          </p:spPr>
          <p:txBody>
            <a:bodyPr wrap="square" lIns="0" tIns="0" rIns="0" bIns="0" rtlCol="0"/>
            <a:lstStyle/>
            <a:p>
              <a:endParaRPr/>
            </a:p>
          </p:txBody>
        </p:sp>
        <p:sp>
          <p:nvSpPr>
            <p:cNvPr id="68" name="object 68"/>
            <p:cNvSpPr/>
            <p:nvPr/>
          </p:nvSpPr>
          <p:spPr>
            <a:xfrm>
              <a:off x="5094350" y="3213100"/>
              <a:ext cx="355600" cy="215900"/>
            </a:xfrm>
            <a:custGeom>
              <a:avLst/>
              <a:gdLst/>
              <a:ahLst/>
              <a:cxnLst/>
              <a:rect l="l" t="t" r="r" b="b"/>
              <a:pathLst>
                <a:path w="355600" h="215900">
                  <a:moveTo>
                    <a:pt x="0" y="215900"/>
                  </a:moveTo>
                  <a:lnTo>
                    <a:pt x="175640" y="0"/>
                  </a:lnTo>
                  <a:lnTo>
                    <a:pt x="355600" y="0"/>
                  </a:lnTo>
                  <a:lnTo>
                    <a:pt x="179832" y="215900"/>
                  </a:lnTo>
                  <a:lnTo>
                    <a:pt x="0" y="215900"/>
                  </a:lnTo>
                  <a:close/>
                </a:path>
              </a:pathLst>
            </a:custGeom>
            <a:ln w="9525">
              <a:solidFill>
                <a:srgbClr val="000000"/>
              </a:solidFill>
            </a:ln>
          </p:spPr>
          <p:txBody>
            <a:bodyPr wrap="square" lIns="0" tIns="0" rIns="0" bIns="0" rtlCol="0"/>
            <a:lstStyle/>
            <a:p>
              <a:endParaRPr/>
            </a:p>
          </p:txBody>
        </p:sp>
        <p:sp>
          <p:nvSpPr>
            <p:cNvPr id="69" name="object 69"/>
            <p:cNvSpPr/>
            <p:nvPr/>
          </p:nvSpPr>
          <p:spPr>
            <a:xfrm>
              <a:off x="5274436" y="2501620"/>
              <a:ext cx="163830" cy="362585"/>
            </a:xfrm>
            <a:custGeom>
              <a:avLst/>
              <a:gdLst/>
              <a:ahLst/>
              <a:cxnLst/>
              <a:rect l="l" t="t" r="r" b="b"/>
              <a:pathLst>
                <a:path w="163829" h="362585">
                  <a:moveTo>
                    <a:pt x="0" y="362229"/>
                  </a:moveTo>
                  <a:lnTo>
                    <a:pt x="163575" y="362229"/>
                  </a:lnTo>
                  <a:lnTo>
                    <a:pt x="163575" y="0"/>
                  </a:lnTo>
                  <a:lnTo>
                    <a:pt x="0" y="0"/>
                  </a:lnTo>
                  <a:lnTo>
                    <a:pt x="0" y="362229"/>
                  </a:lnTo>
                  <a:close/>
                </a:path>
              </a:pathLst>
            </a:custGeom>
            <a:solidFill>
              <a:srgbClr val="33CCCC"/>
            </a:solidFill>
          </p:spPr>
          <p:txBody>
            <a:bodyPr wrap="square" lIns="0" tIns="0" rIns="0" bIns="0" rtlCol="0"/>
            <a:lstStyle/>
            <a:p>
              <a:endParaRPr/>
            </a:p>
          </p:txBody>
        </p:sp>
        <p:sp>
          <p:nvSpPr>
            <p:cNvPr id="70" name="object 70"/>
            <p:cNvSpPr/>
            <p:nvPr/>
          </p:nvSpPr>
          <p:spPr>
            <a:xfrm>
              <a:off x="5274436" y="2501620"/>
              <a:ext cx="163830" cy="718185"/>
            </a:xfrm>
            <a:custGeom>
              <a:avLst/>
              <a:gdLst/>
              <a:ahLst/>
              <a:cxnLst/>
              <a:rect l="l" t="t" r="r" b="b"/>
              <a:pathLst>
                <a:path w="163829" h="718185">
                  <a:moveTo>
                    <a:pt x="0" y="717575"/>
                  </a:moveTo>
                  <a:lnTo>
                    <a:pt x="163575" y="717575"/>
                  </a:lnTo>
                  <a:lnTo>
                    <a:pt x="163575" y="0"/>
                  </a:lnTo>
                  <a:lnTo>
                    <a:pt x="0" y="0"/>
                  </a:lnTo>
                  <a:lnTo>
                    <a:pt x="0" y="717575"/>
                  </a:lnTo>
                  <a:close/>
                </a:path>
              </a:pathLst>
            </a:custGeom>
            <a:ln w="9525">
              <a:solidFill>
                <a:srgbClr val="000000"/>
              </a:solidFill>
            </a:ln>
          </p:spPr>
          <p:txBody>
            <a:bodyPr wrap="square" lIns="0" tIns="0" rIns="0" bIns="0" rtlCol="0"/>
            <a:lstStyle/>
            <a:p>
              <a:endParaRPr/>
            </a:p>
          </p:txBody>
        </p:sp>
        <p:sp>
          <p:nvSpPr>
            <p:cNvPr id="71" name="object 71"/>
            <p:cNvSpPr/>
            <p:nvPr/>
          </p:nvSpPr>
          <p:spPr>
            <a:xfrm>
              <a:off x="5096636" y="2705328"/>
              <a:ext cx="225425" cy="158750"/>
            </a:xfrm>
            <a:custGeom>
              <a:avLst/>
              <a:gdLst/>
              <a:ahLst/>
              <a:cxnLst/>
              <a:rect l="l" t="t" r="r" b="b"/>
              <a:pathLst>
                <a:path w="225425" h="158750">
                  <a:moveTo>
                    <a:pt x="0" y="158521"/>
                  </a:moveTo>
                  <a:lnTo>
                    <a:pt x="225209" y="158521"/>
                  </a:lnTo>
                  <a:lnTo>
                    <a:pt x="225209" y="0"/>
                  </a:lnTo>
                  <a:lnTo>
                    <a:pt x="0" y="0"/>
                  </a:lnTo>
                  <a:lnTo>
                    <a:pt x="0" y="158521"/>
                  </a:lnTo>
                  <a:close/>
                </a:path>
              </a:pathLst>
            </a:custGeom>
            <a:solidFill>
              <a:srgbClr val="33CCCC"/>
            </a:solidFill>
          </p:spPr>
          <p:txBody>
            <a:bodyPr wrap="square" lIns="0" tIns="0" rIns="0" bIns="0" rtlCol="0"/>
            <a:lstStyle/>
            <a:p>
              <a:endParaRPr/>
            </a:p>
          </p:txBody>
        </p:sp>
        <p:sp>
          <p:nvSpPr>
            <p:cNvPr id="72" name="object 72"/>
            <p:cNvSpPr/>
            <p:nvPr/>
          </p:nvSpPr>
          <p:spPr>
            <a:xfrm>
              <a:off x="5096636" y="2705328"/>
              <a:ext cx="225425" cy="718185"/>
            </a:xfrm>
            <a:custGeom>
              <a:avLst/>
              <a:gdLst/>
              <a:ahLst/>
              <a:cxnLst/>
              <a:rect l="l" t="t" r="r" b="b"/>
              <a:pathLst>
                <a:path w="225425" h="718185">
                  <a:moveTo>
                    <a:pt x="0" y="717575"/>
                  </a:moveTo>
                  <a:lnTo>
                    <a:pt x="225209" y="717575"/>
                  </a:lnTo>
                  <a:lnTo>
                    <a:pt x="225209" y="0"/>
                  </a:lnTo>
                  <a:lnTo>
                    <a:pt x="0" y="0"/>
                  </a:lnTo>
                  <a:lnTo>
                    <a:pt x="0" y="717575"/>
                  </a:lnTo>
                  <a:close/>
                </a:path>
              </a:pathLst>
            </a:custGeom>
            <a:ln w="9525">
              <a:solidFill>
                <a:srgbClr val="FF0000"/>
              </a:solidFill>
            </a:ln>
          </p:spPr>
          <p:txBody>
            <a:bodyPr wrap="square" lIns="0" tIns="0" rIns="0" bIns="0" rtlCol="0"/>
            <a:lstStyle/>
            <a:p>
              <a:endParaRPr/>
            </a:p>
          </p:txBody>
        </p:sp>
        <p:sp>
          <p:nvSpPr>
            <p:cNvPr id="73" name="object 73"/>
            <p:cNvSpPr/>
            <p:nvPr/>
          </p:nvSpPr>
          <p:spPr>
            <a:xfrm>
              <a:off x="5094350" y="2495550"/>
              <a:ext cx="355600" cy="215900"/>
            </a:xfrm>
            <a:custGeom>
              <a:avLst/>
              <a:gdLst/>
              <a:ahLst/>
              <a:cxnLst/>
              <a:rect l="l" t="t" r="r" b="b"/>
              <a:pathLst>
                <a:path w="355600" h="215900">
                  <a:moveTo>
                    <a:pt x="355600" y="0"/>
                  </a:moveTo>
                  <a:lnTo>
                    <a:pt x="175640" y="0"/>
                  </a:lnTo>
                  <a:lnTo>
                    <a:pt x="0" y="215900"/>
                  </a:lnTo>
                  <a:lnTo>
                    <a:pt x="179832" y="215900"/>
                  </a:lnTo>
                  <a:lnTo>
                    <a:pt x="355600" y="0"/>
                  </a:lnTo>
                  <a:close/>
                </a:path>
              </a:pathLst>
            </a:custGeom>
            <a:solidFill>
              <a:srgbClr val="33CCCC"/>
            </a:solidFill>
          </p:spPr>
          <p:txBody>
            <a:bodyPr wrap="square" lIns="0" tIns="0" rIns="0" bIns="0" rtlCol="0"/>
            <a:lstStyle/>
            <a:p>
              <a:endParaRPr/>
            </a:p>
          </p:txBody>
        </p:sp>
        <p:sp>
          <p:nvSpPr>
            <p:cNvPr id="74" name="object 74"/>
            <p:cNvSpPr/>
            <p:nvPr/>
          </p:nvSpPr>
          <p:spPr>
            <a:xfrm>
              <a:off x="5094350" y="2495550"/>
              <a:ext cx="355600" cy="215900"/>
            </a:xfrm>
            <a:custGeom>
              <a:avLst/>
              <a:gdLst/>
              <a:ahLst/>
              <a:cxnLst/>
              <a:rect l="l" t="t" r="r" b="b"/>
              <a:pathLst>
                <a:path w="355600" h="215900">
                  <a:moveTo>
                    <a:pt x="0" y="215900"/>
                  </a:moveTo>
                  <a:lnTo>
                    <a:pt x="175640" y="0"/>
                  </a:lnTo>
                  <a:lnTo>
                    <a:pt x="355600" y="0"/>
                  </a:lnTo>
                  <a:lnTo>
                    <a:pt x="179832" y="215900"/>
                  </a:lnTo>
                  <a:lnTo>
                    <a:pt x="0" y="215900"/>
                  </a:lnTo>
                  <a:close/>
                </a:path>
              </a:pathLst>
            </a:custGeom>
            <a:ln w="9525">
              <a:solidFill>
                <a:srgbClr val="FF0000"/>
              </a:solidFill>
            </a:ln>
          </p:spPr>
          <p:txBody>
            <a:bodyPr wrap="square" lIns="0" tIns="0" rIns="0" bIns="0" rtlCol="0"/>
            <a:lstStyle/>
            <a:p>
              <a:endParaRPr/>
            </a:p>
          </p:txBody>
        </p:sp>
        <p:sp>
          <p:nvSpPr>
            <p:cNvPr id="75" name="object 75"/>
            <p:cNvSpPr/>
            <p:nvPr/>
          </p:nvSpPr>
          <p:spPr>
            <a:xfrm>
              <a:off x="5321934" y="2510790"/>
              <a:ext cx="128270" cy="912494"/>
            </a:xfrm>
            <a:custGeom>
              <a:avLst/>
              <a:gdLst/>
              <a:ahLst/>
              <a:cxnLst/>
              <a:rect l="l" t="t" r="r" b="b"/>
              <a:pathLst>
                <a:path w="128270" h="912495">
                  <a:moveTo>
                    <a:pt x="128015" y="0"/>
                  </a:moveTo>
                  <a:lnTo>
                    <a:pt x="128015" y="353060"/>
                  </a:lnTo>
                </a:path>
                <a:path w="128270" h="912495">
                  <a:moveTo>
                    <a:pt x="128015" y="702310"/>
                  </a:moveTo>
                  <a:lnTo>
                    <a:pt x="0" y="912114"/>
                  </a:lnTo>
                </a:path>
              </a:pathLst>
            </a:custGeom>
            <a:ln w="9525">
              <a:solidFill>
                <a:srgbClr val="FF0000"/>
              </a:solidFill>
            </a:ln>
          </p:spPr>
          <p:txBody>
            <a:bodyPr wrap="square" lIns="0" tIns="0" rIns="0" bIns="0" rtlCol="0"/>
            <a:lstStyle/>
            <a:p>
              <a:endParaRPr/>
            </a:p>
          </p:txBody>
        </p:sp>
        <p:sp>
          <p:nvSpPr>
            <p:cNvPr id="76" name="object 76"/>
            <p:cNvSpPr/>
            <p:nvPr/>
          </p:nvSpPr>
          <p:spPr>
            <a:xfrm>
              <a:off x="5125084" y="2799588"/>
              <a:ext cx="149860" cy="64769"/>
            </a:xfrm>
            <a:custGeom>
              <a:avLst/>
              <a:gdLst/>
              <a:ahLst/>
              <a:cxnLst/>
              <a:rect l="l" t="t" r="r" b="b"/>
              <a:pathLst>
                <a:path w="149860" h="64769">
                  <a:moveTo>
                    <a:pt x="0" y="64262"/>
                  </a:moveTo>
                  <a:lnTo>
                    <a:pt x="149351" y="64262"/>
                  </a:lnTo>
                  <a:lnTo>
                    <a:pt x="149351" y="0"/>
                  </a:lnTo>
                  <a:lnTo>
                    <a:pt x="0" y="0"/>
                  </a:lnTo>
                  <a:lnTo>
                    <a:pt x="0" y="64262"/>
                  </a:lnTo>
                  <a:close/>
                </a:path>
              </a:pathLst>
            </a:custGeom>
            <a:solidFill>
              <a:srgbClr val="D2600C"/>
            </a:solidFill>
          </p:spPr>
          <p:txBody>
            <a:bodyPr wrap="square" lIns="0" tIns="0" rIns="0" bIns="0" rtlCol="0"/>
            <a:lstStyle/>
            <a:p>
              <a:endParaRPr/>
            </a:p>
          </p:txBody>
        </p:sp>
        <p:sp>
          <p:nvSpPr>
            <p:cNvPr id="77" name="object 77"/>
            <p:cNvSpPr/>
            <p:nvPr/>
          </p:nvSpPr>
          <p:spPr>
            <a:xfrm>
              <a:off x="5125084" y="2799588"/>
              <a:ext cx="149860" cy="414020"/>
            </a:xfrm>
            <a:custGeom>
              <a:avLst/>
              <a:gdLst/>
              <a:ahLst/>
              <a:cxnLst/>
              <a:rect l="l" t="t" r="r" b="b"/>
              <a:pathLst>
                <a:path w="149860" h="414019">
                  <a:moveTo>
                    <a:pt x="0" y="413512"/>
                  </a:moveTo>
                  <a:lnTo>
                    <a:pt x="149351" y="413512"/>
                  </a:lnTo>
                  <a:lnTo>
                    <a:pt x="149351" y="0"/>
                  </a:lnTo>
                  <a:lnTo>
                    <a:pt x="0" y="0"/>
                  </a:lnTo>
                  <a:lnTo>
                    <a:pt x="0" y="413512"/>
                  </a:lnTo>
                  <a:close/>
                </a:path>
              </a:pathLst>
            </a:custGeom>
            <a:ln w="9524">
              <a:solidFill>
                <a:srgbClr val="FF0000"/>
              </a:solidFill>
            </a:ln>
          </p:spPr>
          <p:txBody>
            <a:bodyPr wrap="square" lIns="0" tIns="0" rIns="0" bIns="0" rtlCol="0"/>
            <a:lstStyle/>
            <a:p>
              <a:endParaRPr/>
            </a:p>
          </p:txBody>
        </p:sp>
        <p:sp>
          <p:nvSpPr>
            <p:cNvPr id="78" name="object 78"/>
            <p:cNvSpPr/>
            <p:nvPr/>
          </p:nvSpPr>
          <p:spPr>
            <a:xfrm>
              <a:off x="5146420" y="2924276"/>
              <a:ext cx="114300" cy="146050"/>
            </a:xfrm>
            <a:custGeom>
              <a:avLst/>
              <a:gdLst/>
              <a:ahLst/>
              <a:cxnLst/>
              <a:rect l="l" t="t" r="r" b="b"/>
              <a:pathLst>
                <a:path w="114300" h="146050">
                  <a:moveTo>
                    <a:pt x="0" y="145948"/>
                  </a:moveTo>
                  <a:lnTo>
                    <a:pt x="113791" y="145948"/>
                  </a:lnTo>
                  <a:lnTo>
                    <a:pt x="113791" y="0"/>
                  </a:lnTo>
                  <a:lnTo>
                    <a:pt x="0" y="0"/>
                  </a:lnTo>
                  <a:lnTo>
                    <a:pt x="0" y="145948"/>
                  </a:lnTo>
                  <a:close/>
                </a:path>
              </a:pathLst>
            </a:custGeom>
            <a:ln w="9525">
              <a:solidFill>
                <a:srgbClr val="000000"/>
              </a:solidFill>
            </a:ln>
          </p:spPr>
          <p:txBody>
            <a:bodyPr wrap="square" lIns="0" tIns="0" rIns="0" bIns="0" rtlCol="0"/>
            <a:lstStyle/>
            <a:p>
              <a:endParaRPr/>
            </a:p>
          </p:txBody>
        </p:sp>
        <p:sp>
          <p:nvSpPr>
            <p:cNvPr id="79" name="object 79"/>
            <p:cNvSpPr/>
            <p:nvPr/>
          </p:nvSpPr>
          <p:spPr>
            <a:xfrm>
              <a:off x="3616197" y="2696590"/>
              <a:ext cx="1391285" cy="85725"/>
            </a:xfrm>
            <a:custGeom>
              <a:avLst/>
              <a:gdLst/>
              <a:ahLst/>
              <a:cxnLst/>
              <a:rect l="l" t="t" r="r" b="b"/>
              <a:pathLst>
                <a:path w="1391285" h="85725">
                  <a:moveTo>
                    <a:pt x="1305305" y="0"/>
                  </a:moveTo>
                  <a:lnTo>
                    <a:pt x="1305136" y="28603"/>
                  </a:lnTo>
                  <a:lnTo>
                    <a:pt x="1319402" y="28701"/>
                  </a:lnTo>
                  <a:lnTo>
                    <a:pt x="1319276" y="57276"/>
                  </a:lnTo>
                  <a:lnTo>
                    <a:pt x="1304966" y="57276"/>
                  </a:lnTo>
                  <a:lnTo>
                    <a:pt x="1304798" y="85725"/>
                  </a:lnTo>
                  <a:lnTo>
                    <a:pt x="1362633" y="57276"/>
                  </a:lnTo>
                  <a:lnTo>
                    <a:pt x="1319276" y="57276"/>
                  </a:lnTo>
                  <a:lnTo>
                    <a:pt x="1362835" y="57177"/>
                  </a:lnTo>
                  <a:lnTo>
                    <a:pt x="1390777" y="43433"/>
                  </a:lnTo>
                  <a:lnTo>
                    <a:pt x="1305305" y="0"/>
                  </a:lnTo>
                  <a:close/>
                </a:path>
                <a:path w="1391285" h="85725">
                  <a:moveTo>
                    <a:pt x="1305136" y="28603"/>
                  </a:moveTo>
                  <a:lnTo>
                    <a:pt x="1304967" y="57177"/>
                  </a:lnTo>
                  <a:lnTo>
                    <a:pt x="1319276" y="57276"/>
                  </a:lnTo>
                  <a:lnTo>
                    <a:pt x="1319402" y="28701"/>
                  </a:lnTo>
                  <a:lnTo>
                    <a:pt x="1305136" y="28603"/>
                  </a:lnTo>
                  <a:close/>
                </a:path>
                <a:path w="1391285" h="85725">
                  <a:moveTo>
                    <a:pt x="253" y="19557"/>
                  </a:moveTo>
                  <a:lnTo>
                    <a:pt x="0" y="48132"/>
                  </a:lnTo>
                  <a:lnTo>
                    <a:pt x="1304967" y="57177"/>
                  </a:lnTo>
                  <a:lnTo>
                    <a:pt x="1305136" y="28603"/>
                  </a:lnTo>
                  <a:lnTo>
                    <a:pt x="253" y="19557"/>
                  </a:lnTo>
                  <a:close/>
                </a:path>
              </a:pathLst>
            </a:custGeom>
            <a:solidFill>
              <a:srgbClr val="FF0000"/>
            </a:solidFill>
          </p:spPr>
          <p:txBody>
            <a:bodyPr wrap="square" lIns="0" tIns="0" rIns="0" bIns="0" rtlCol="0"/>
            <a:lstStyle/>
            <a:p>
              <a:endParaRPr/>
            </a:p>
          </p:txBody>
        </p:sp>
      </p:grpSp>
      <p:sp>
        <p:nvSpPr>
          <p:cNvPr id="80" name="object 80"/>
          <p:cNvSpPr txBox="1"/>
          <p:nvPr/>
        </p:nvSpPr>
        <p:spPr>
          <a:xfrm>
            <a:off x="3788600" y="2259838"/>
            <a:ext cx="1035050" cy="433070"/>
          </a:xfrm>
          <a:prstGeom prst="rect">
            <a:avLst/>
          </a:prstGeom>
          <a:solidFill>
            <a:srgbClr val="283038"/>
          </a:solidFill>
          <a:ln w="9525">
            <a:solidFill>
              <a:srgbClr val="000000"/>
            </a:solidFill>
          </a:ln>
        </p:spPr>
        <p:txBody>
          <a:bodyPr vert="horz" wrap="square" lIns="0" tIns="25400" rIns="0" bIns="0" rtlCol="0">
            <a:spAutoFit/>
          </a:bodyPr>
          <a:lstStyle/>
          <a:p>
            <a:pPr marL="92710">
              <a:lnSpc>
                <a:spcPct val="100000"/>
              </a:lnSpc>
              <a:spcBef>
                <a:spcPts val="200"/>
              </a:spcBef>
            </a:pPr>
            <a:r>
              <a:rPr sz="2400" dirty="0">
                <a:solidFill>
                  <a:srgbClr val="FFFFFF"/>
                </a:solidFill>
                <a:latin typeface="Comic Sans MS"/>
                <a:cs typeface="Comic Sans MS"/>
              </a:rPr>
              <a:t>SMTP</a:t>
            </a:r>
            <a:endParaRPr sz="2400">
              <a:latin typeface="Comic Sans MS"/>
              <a:cs typeface="Comic Sans MS"/>
            </a:endParaRPr>
          </a:p>
        </p:txBody>
      </p:sp>
      <p:grpSp>
        <p:nvGrpSpPr>
          <p:cNvPr id="81" name="object 81"/>
          <p:cNvGrpSpPr/>
          <p:nvPr/>
        </p:nvGrpSpPr>
        <p:grpSpPr>
          <a:xfrm>
            <a:off x="5492750" y="2333650"/>
            <a:ext cx="1647825" cy="840740"/>
            <a:chOff x="5492750" y="2333650"/>
            <a:chExt cx="1647825" cy="840740"/>
          </a:xfrm>
        </p:grpSpPr>
        <p:sp>
          <p:nvSpPr>
            <p:cNvPr id="82" name="object 82"/>
            <p:cNvSpPr/>
            <p:nvPr/>
          </p:nvSpPr>
          <p:spPr>
            <a:xfrm>
              <a:off x="5492750" y="2678175"/>
              <a:ext cx="1647825" cy="85725"/>
            </a:xfrm>
            <a:custGeom>
              <a:avLst/>
              <a:gdLst/>
              <a:ahLst/>
              <a:cxnLst/>
              <a:rect l="l" t="t" r="r" b="b"/>
              <a:pathLst>
                <a:path w="1647825" h="85725">
                  <a:moveTo>
                    <a:pt x="1562100" y="57148"/>
                  </a:moveTo>
                  <a:lnTo>
                    <a:pt x="1562100" y="85725"/>
                  </a:lnTo>
                  <a:lnTo>
                    <a:pt x="1619165" y="57150"/>
                  </a:lnTo>
                  <a:lnTo>
                    <a:pt x="1562100" y="57148"/>
                  </a:lnTo>
                  <a:close/>
                </a:path>
                <a:path w="1647825" h="85725">
                  <a:moveTo>
                    <a:pt x="1562100" y="28573"/>
                  </a:moveTo>
                  <a:lnTo>
                    <a:pt x="1562100" y="57148"/>
                  </a:lnTo>
                  <a:lnTo>
                    <a:pt x="1576451" y="57150"/>
                  </a:lnTo>
                  <a:lnTo>
                    <a:pt x="1576451" y="28575"/>
                  </a:lnTo>
                  <a:lnTo>
                    <a:pt x="1562100" y="28573"/>
                  </a:lnTo>
                  <a:close/>
                </a:path>
                <a:path w="1647825" h="85725">
                  <a:moveTo>
                    <a:pt x="1562100" y="0"/>
                  </a:moveTo>
                  <a:lnTo>
                    <a:pt x="1562100" y="28573"/>
                  </a:lnTo>
                  <a:lnTo>
                    <a:pt x="1576451" y="28575"/>
                  </a:lnTo>
                  <a:lnTo>
                    <a:pt x="1576451" y="57150"/>
                  </a:lnTo>
                  <a:lnTo>
                    <a:pt x="1619167" y="57148"/>
                  </a:lnTo>
                  <a:lnTo>
                    <a:pt x="1647825" y="42799"/>
                  </a:lnTo>
                  <a:lnTo>
                    <a:pt x="1562100" y="0"/>
                  </a:lnTo>
                  <a:close/>
                </a:path>
                <a:path w="1647825" h="85725">
                  <a:moveTo>
                    <a:pt x="0" y="28448"/>
                  </a:moveTo>
                  <a:lnTo>
                    <a:pt x="0" y="57023"/>
                  </a:lnTo>
                  <a:lnTo>
                    <a:pt x="1562100" y="57148"/>
                  </a:lnTo>
                  <a:lnTo>
                    <a:pt x="1562100" y="28573"/>
                  </a:lnTo>
                  <a:lnTo>
                    <a:pt x="0" y="28448"/>
                  </a:lnTo>
                  <a:close/>
                </a:path>
              </a:pathLst>
            </a:custGeom>
            <a:solidFill>
              <a:srgbClr val="FF0000"/>
            </a:solidFill>
          </p:spPr>
          <p:txBody>
            <a:bodyPr wrap="square" lIns="0" tIns="0" rIns="0" bIns="0" rtlCol="0"/>
            <a:lstStyle/>
            <a:p>
              <a:endParaRPr/>
            </a:p>
          </p:txBody>
        </p:sp>
        <p:sp>
          <p:nvSpPr>
            <p:cNvPr id="83" name="object 83"/>
            <p:cNvSpPr/>
            <p:nvPr/>
          </p:nvSpPr>
          <p:spPr>
            <a:xfrm>
              <a:off x="5696331" y="2338412"/>
              <a:ext cx="1370965" cy="831215"/>
            </a:xfrm>
            <a:custGeom>
              <a:avLst/>
              <a:gdLst/>
              <a:ahLst/>
              <a:cxnLst/>
              <a:rect l="l" t="t" r="r" b="b"/>
              <a:pathLst>
                <a:path w="1370965" h="831214">
                  <a:moveTo>
                    <a:pt x="0" y="830999"/>
                  </a:moveTo>
                  <a:lnTo>
                    <a:pt x="1370838" y="830999"/>
                  </a:lnTo>
                  <a:lnTo>
                    <a:pt x="1370838" y="0"/>
                  </a:lnTo>
                  <a:lnTo>
                    <a:pt x="0" y="0"/>
                  </a:lnTo>
                  <a:lnTo>
                    <a:pt x="0" y="830999"/>
                  </a:lnTo>
                  <a:close/>
                </a:path>
              </a:pathLst>
            </a:custGeom>
            <a:ln w="9525">
              <a:solidFill>
                <a:srgbClr val="000000"/>
              </a:solidFill>
            </a:ln>
          </p:spPr>
          <p:txBody>
            <a:bodyPr wrap="square" lIns="0" tIns="0" rIns="0" bIns="0" rtlCol="0"/>
            <a:lstStyle/>
            <a:p>
              <a:endParaRPr/>
            </a:p>
          </p:txBody>
        </p:sp>
      </p:grpSp>
      <p:sp>
        <p:nvSpPr>
          <p:cNvPr id="84" name="object 84"/>
          <p:cNvSpPr txBox="1"/>
          <p:nvPr/>
        </p:nvSpPr>
        <p:spPr>
          <a:xfrm>
            <a:off x="5701093" y="2343175"/>
            <a:ext cx="1383030" cy="344805"/>
          </a:xfrm>
          <a:prstGeom prst="rect">
            <a:avLst/>
          </a:prstGeom>
          <a:solidFill>
            <a:srgbClr val="283038"/>
          </a:solidFill>
        </p:spPr>
        <p:txBody>
          <a:bodyPr vert="horz" wrap="square" lIns="0" tIns="26034" rIns="0" bIns="0" rtlCol="0">
            <a:spAutoFit/>
          </a:bodyPr>
          <a:lstStyle/>
          <a:p>
            <a:pPr marL="213995">
              <a:lnSpc>
                <a:spcPts val="2505"/>
              </a:lnSpc>
              <a:spcBef>
                <a:spcPts val="204"/>
              </a:spcBef>
            </a:pPr>
            <a:r>
              <a:rPr sz="2400" dirty="0">
                <a:solidFill>
                  <a:srgbClr val="FFFFFF"/>
                </a:solidFill>
                <a:latin typeface="Comic Sans MS"/>
                <a:cs typeface="Comic Sans MS"/>
              </a:rPr>
              <a:t>access</a:t>
            </a:r>
            <a:endParaRPr sz="2400">
              <a:latin typeface="Comic Sans MS"/>
              <a:cs typeface="Comic Sans MS"/>
            </a:endParaRPr>
          </a:p>
        </p:txBody>
      </p:sp>
      <p:sp>
        <p:nvSpPr>
          <p:cNvPr id="85" name="object 85"/>
          <p:cNvSpPr txBox="1"/>
          <p:nvPr/>
        </p:nvSpPr>
        <p:spPr>
          <a:xfrm>
            <a:off x="5701093" y="2724099"/>
            <a:ext cx="1383030" cy="391795"/>
          </a:xfrm>
          <a:prstGeom prst="rect">
            <a:avLst/>
          </a:prstGeom>
        </p:spPr>
        <p:txBody>
          <a:bodyPr vert="horz" wrap="square" lIns="0" tIns="12700" rIns="0" bIns="0" rtlCol="0">
            <a:spAutoFit/>
          </a:bodyPr>
          <a:lstStyle/>
          <a:p>
            <a:pPr marL="93345">
              <a:lnSpc>
                <a:spcPct val="100000"/>
              </a:lnSpc>
              <a:spcBef>
                <a:spcPts val="100"/>
              </a:spcBef>
            </a:pPr>
            <a:r>
              <a:rPr sz="2400" spc="-5" dirty="0">
                <a:solidFill>
                  <a:srgbClr val="FFFFFF"/>
                </a:solidFill>
                <a:latin typeface="Comic Sans MS"/>
                <a:cs typeface="Comic Sans MS"/>
              </a:rPr>
              <a:t>protocol</a:t>
            </a:r>
            <a:endParaRPr sz="2400" dirty="0">
              <a:latin typeface="Comic Sans MS"/>
              <a:cs typeface="Comic Sans MS"/>
            </a:endParaRPr>
          </a:p>
        </p:txBody>
      </p:sp>
      <p:sp>
        <p:nvSpPr>
          <p:cNvPr id="86" name="object 86"/>
          <p:cNvSpPr txBox="1"/>
          <p:nvPr/>
        </p:nvSpPr>
        <p:spPr>
          <a:xfrm>
            <a:off x="4430776" y="3462337"/>
            <a:ext cx="1605280" cy="581025"/>
          </a:xfrm>
          <a:prstGeom prst="rect">
            <a:avLst/>
          </a:prstGeom>
          <a:solidFill>
            <a:srgbClr val="283038"/>
          </a:solidFill>
          <a:ln w="9525">
            <a:solidFill>
              <a:srgbClr val="000000"/>
            </a:solidFill>
          </a:ln>
        </p:spPr>
        <p:txBody>
          <a:bodyPr vert="horz" wrap="square" lIns="0" tIns="36830" rIns="0" bIns="0" rtlCol="0">
            <a:spAutoFit/>
          </a:bodyPr>
          <a:lstStyle/>
          <a:p>
            <a:pPr marL="494665" marR="146685" indent="-402590">
              <a:lnSpc>
                <a:spcPct val="100000"/>
              </a:lnSpc>
              <a:spcBef>
                <a:spcPts val="290"/>
              </a:spcBef>
            </a:pPr>
            <a:r>
              <a:rPr sz="1600" spc="-10" dirty="0">
                <a:solidFill>
                  <a:srgbClr val="FFFFFF"/>
                </a:solidFill>
                <a:latin typeface="Comic Sans MS"/>
                <a:cs typeface="Comic Sans MS"/>
              </a:rPr>
              <a:t>receiver’s mail  </a:t>
            </a:r>
            <a:r>
              <a:rPr sz="1600" spc="-5" dirty="0">
                <a:solidFill>
                  <a:srgbClr val="FFFFFF"/>
                </a:solidFill>
                <a:latin typeface="Comic Sans MS"/>
                <a:cs typeface="Comic Sans MS"/>
              </a:rPr>
              <a:t>server</a:t>
            </a:r>
            <a:endParaRPr sz="1600">
              <a:latin typeface="Comic Sans MS"/>
              <a:cs typeface="Comic Sans MS"/>
            </a:endParaRPr>
          </a:p>
        </p:txBody>
      </p:sp>
      <p:grpSp>
        <p:nvGrpSpPr>
          <p:cNvPr id="87" name="object 87"/>
          <p:cNvGrpSpPr/>
          <p:nvPr/>
        </p:nvGrpSpPr>
        <p:grpSpPr>
          <a:xfrm>
            <a:off x="858837" y="1562100"/>
            <a:ext cx="7718425" cy="1873250"/>
            <a:chOff x="858837" y="1562100"/>
            <a:chExt cx="7718425" cy="1873250"/>
          </a:xfrm>
        </p:grpSpPr>
        <p:sp>
          <p:nvSpPr>
            <p:cNvPr id="88" name="object 88"/>
            <p:cNvSpPr/>
            <p:nvPr/>
          </p:nvSpPr>
          <p:spPr>
            <a:xfrm>
              <a:off x="4826000" y="2863850"/>
              <a:ext cx="809625" cy="561975"/>
            </a:xfrm>
            <a:custGeom>
              <a:avLst/>
              <a:gdLst/>
              <a:ahLst/>
              <a:cxnLst/>
              <a:rect l="l" t="t" r="r" b="b"/>
              <a:pathLst>
                <a:path w="809625" h="561975">
                  <a:moveTo>
                    <a:pt x="809625" y="0"/>
                  </a:moveTo>
                  <a:lnTo>
                    <a:pt x="0" y="0"/>
                  </a:lnTo>
                  <a:lnTo>
                    <a:pt x="0" y="561975"/>
                  </a:lnTo>
                  <a:lnTo>
                    <a:pt x="809625" y="561975"/>
                  </a:lnTo>
                  <a:lnTo>
                    <a:pt x="809625" y="0"/>
                  </a:lnTo>
                  <a:close/>
                </a:path>
              </a:pathLst>
            </a:custGeom>
            <a:solidFill>
              <a:srgbClr val="6086E2"/>
            </a:solidFill>
          </p:spPr>
          <p:txBody>
            <a:bodyPr wrap="square" lIns="0" tIns="0" rIns="0" bIns="0" rtlCol="0"/>
            <a:lstStyle/>
            <a:p>
              <a:endParaRPr/>
            </a:p>
          </p:txBody>
        </p:sp>
        <p:sp>
          <p:nvSpPr>
            <p:cNvPr id="89" name="object 89"/>
            <p:cNvSpPr/>
            <p:nvPr/>
          </p:nvSpPr>
          <p:spPr>
            <a:xfrm>
              <a:off x="4826000" y="2863850"/>
              <a:ext cx="809625" cy="561975"/>
            </a:xfrm>
            <a:custGeom>
              <a:avLst/>
              <a:gdLst/>
              <a:ahLst/>
              <a:cxnLst/>
              <a:rect l="l" t="t" r="r" b="b"/>
              <a:pathLst>
                <a:path w="809625" h="561975">
                  <a:moveTo>
                    <a:pt x="0" y="561975"/>
                  </a:moveTo>
                  <a:lnTo>
                    <a:pt x="809625" y="561975"/>
                  </a:lnTo>
                  <a:lnTo>
                    <a:pt x="809625" y="0"/>
                  </a:lnTo>
                  <a:lnTo>
                    <a:pt x="0" y="0"/>
                  </a:lnTo>
                  <a:lnTo>
                    <a:pt x="0" y="561975"/>
                  </a:lnTo>
                  <a:close/>
                </a:path>
              </a:pathLst>
            </a:custGeom>
            <a:ln w="19050">
              <a:solidFill>
                <a:srgbClr val="FF0000"/>
              </a:solidFill>
            </a:ln>
          </p:spPr>
          <p:txBody>
            <a:bodyPr wrap="square" lIns="0" tIns="0" rIns="0" bIns="0" rtlCol="0"/>
            <a:lstStyle/>
            <a:p>
              <a:endParaRPr/>
            </a:p>
          </p:txBody>
        </p:sp>
        <p:sp>
          <p:nvSpPr>
            <p:cNvPr id="90" name="object 90"/>
            <p:cNvSpPr/>
            <p:nvPr/>
          </p:nvSpPr>
          <p:spPr>
            <a:xfrm>
              <a:off x="4864100" y="2978150"/>
              <a:ext cx="714375" cy="190500"/>
            </a:xfrm>
            <a:custGeom>
              <a:avLst/>
              <a:gdLst/>
              <a:ahLst/>
              <a:cxnLst/>
              <a:rect l="l" t="t" r="r" b="b"/>
              <a:pathLst>
                <a:path w="714375" h="190500">
                  <a:moveTo>
                    <a:pt x="714375" y="0"/>
                  </a:moveTo>
                  <a:lnTo>
                    <a:pt x="0" y="0"/>
                  </a:lnTo>
                  <a:lnTo>
                    <a:pt x="0" y="190500"/>
                  </a:lnTo>
                  <a:lnTo>
                    <a:pt x="714375" y="190500"/>
                  </a:lnTo>
                  <a:lnTo>
                    <a:pt x="714375" y="0"/>
                  </a:lnTo>
                  <a:close/>
                </a:path>
              </a:pathLst>
            </a:custGeom>
            <a:solidFill>
              <a:srgbClr val="00FF00"/>
            </a:solidFill>
          </p:spPr>
          <p:txBody>
            <a:bodyPr wrap="square" lIns="0" tIns="0" rIns="0" bIns="0" rtlCol="0"/>
            <a:lstStyle/>
            <a:p>
              <a:endParaRPr/>
            </a:p>
          </p:txBody>
        </p:sp>
        <p:sp>
          <p:nvSpPr>
            <p:cNvPr id="91" name="object 91"/>
            <p:cNvSpPr/>
            <p:nvPr/>
          </p:nvSpPr>
          <p:spPr>
            <a:xfrm>
              <a:off x="4864100" y="2978150"/>
              <a:ext cx="714375" cy="190500"/>
            </a:xfrm>
            <a:custGeom>
              <a:avLst/>
              <a:gdLst/>
              <a:ahLst/>
              <a:cxnLst/>
              <a:rect l="l" t="t" r="r" b="b"/>
              <a:pathLst>
                <a:path w="714375" h="190500">
                  <a:moveTo>
                    <a:pt x="0" y="190500"/>
                  </a:moveTo>
                  <a:lnTo>
                    <a:pt x="714375" y="190500"/>
                  </a:lnTo>
                  <a:lnTo>
                    <a:pt x="714375" y="0"/>
                  </a:lnTo>
                  <a:lnTo>
                    <a:pt x="0" y="0"/>
                  </a:lnTo>
                  <a:lnTo>
                    <a:pt x="0" y="190500"/>
                  </a:lnTo>
                  <a:close/>
                </a:path>
              </a:pathLst>
            </a:custGeom>
            <a:ln w="19050">
              <a:solidFill>
                <a:srgbClr val="FF0000"/>
              </a:solidFill>
            </a:ln>
          </p:spPr>
          <p:txBody>
            <a:bodyPr wrap="square" lIns="0" tIns="0" rIns="0" bIns="0" rtlCol="0"/>
            <a:lstStyle/>
            <a:p>
              <a:endParaRPr/>
            </a:p>
          </p:txBody>
        </p:sp>
        <p:sp>
          <p:nvSpPr>
            <p:cNvPr id="92" name="object 92"/>
            <p:cNvSpPr/>
            <p:nvPr/>
          </p:nvSpPr>
          <p:spPr>
            <a:xfrm>
              <a:off x="4941951" y="3021075"/>
              <a:ext cx="536575" cy="117475"/>
            </a:xfrm>
            <a:custGeom>
              <a:avLst/>
              <a:gdLst/>
              <a:ahLst/>
              <a:cxnLst/>
              <a:rect l="l" t="t" r="r" b="b"/>
              <a:pathLst>
                <a:path w="536575" h="117475">
                  <a:moveTo>
                    <a:pt x="0" y="1524"/>
                  </a:moveTo>
                  <a:lnTo>
                    <a:pt x="0" y="115824"/>
                  </a:lnTo>
                </a:path>
                <a:path w="536575" h="117475">
                  <a:moveTo>
                    <a:pt x="172974" y="0"/>
                  </a:moveTo>
                  <a:lnTo>
                    <a:pt x="172974" y="114300"/>
                  </a:lnTo>
                </a:path>
                <a:path w="536575" h="117475">
                  <a:moveTo>
                    <a:pt x="260350" y="3175"/>
                  </a:moveTo>
                  <a:lnTo>
                    <a:pt x="260350" y="117475"/>
                  </a:lnTo>
                </a:path>
                <a:path w="536575" h="117475">
                  <a:moveTo>
                    <a:pt x="350774" y="0"/>
                  </a:moveTo>
                  <a:lnTo>
                    <a:pt x="350774" y="114300"/>
                  </a:lnTo>
                </a:path>
                <a:path w="536575" h="117475">
                  <a:moveTo>
                    <a:pt x="447675" y="0"/>
                  </a:moveTo>
                  <a:lnTo>
                    <a:pt x="447675" y="114300"/>
                  </a:lnTo>
                </a:path>
                <a:path w="536575" h="117475">
                  <a:moveTo>
                    <a:pt x="536575" y="0"/>
                  </a:moveTo>
                  <a:lnTo>
                    <a:pt x="536575" y="114300"/>
                  </a:lnTo>
                </a:path>
                <a:path w="536575" h="117475">
                  <a:moveTo>
                    <a:pt x="84074" y="1524"/>
                  </a:moveTo>
                  <a:lnTo>
                    <a:pt x="84074" y="115824"/>
                  </a:lnTo>
                </a:path>
              </a:pathLst>
            </a:custGeom>
            <a:ln w="19050">
              <a:solidFill>
                <a:srgbClr val="FF0000"/>
              </a:solidFill>
            </a:ln>
          </p:spPr>
          <p:txBody>
            <a:bodyPr wrap="square" lIns="0" tIns="0" rIns="0" bIns="0" rtlCol="0"/>
            <a:lstStyle/>
            <a:p>
              <a:endParaRPr/>
            </a:p>
          </p:txBody>
        </p:sp>
        <p:sp>
          <p:nvSpPr>
            <p:cNvPr id="93" name="object 93"/>
            <p:cNvSpPr/>
            <p:nvPr/>
          </p:nvSpPr>
          <p:spPr>
            <a:xfrm>
              <a:off x="4876800" y="3243262"/>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94" name="object 94"/>
            <p:cNvSpPr/>
            <p:nvPr/>
          </p:nvSpPr>
          <p:spPr>
            <a:xfrm>
              <a:off x="4876800" y="3243262"/>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95" name="object 95"/>
            <p:cNvSpPr/>
            <p:nvPr/>
          </p:nvSpPr>
          <p:spPr>
            <a:xfrm>
              <a:off x="5013325" y="3243262"/>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96" name="object 96"/>
            <p:cNvSpPr/>
            <p:nvPr/>
          </p:nvSpPr>
          <p:spPr>
            <a:xfrm>
              <a:off x="5013325" y="3243262"/>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97" name="object 97"/>
            <p:cNvSpPr/>
            <p:nvPr/>
          </p:nvSpPr>
          <p:spPr>
            <a:xfrm>
              <a:off x="5149850" y="3241611"/>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98" name="object 98"/>
            <p:cNvSpPr/>
            <p:nvPr/>
          </p:nvSpPr>
          <p:spPr>
            <a:xfrm>
              <a:off x="5149850" y="3241611"/>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99" name="object 99"/>
            <p:cNvSpPr/>
            <p:nvPr/>
          </p:nvSpPr>
          <p:spPr>
            <a:xfrm>
              <a:off x="5303901" y="3238563"/>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100" name="object 100"/>
            <p:cNvSpPr/>
            <p:nvPr/>
          </p:nvSpPr>
          <p:spPr>
            <a:xfrm>
              <a:off x="5303901" y="3238563"/>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101" name="object 101"/>
            <p:cNvSpPr/>
            <p:nvPr/>
          </p:nvSpPr>
          <p:spPr>
            <a:xfrm>
              <a:off x="5456301" y="3238563"/>
              <a:ext cx="101600" cy="147955"/>
            </a:xfrm>
            <a:custGeom>
              <a:avLst/>
              <a:gdLst/>
              <a:ahLst/>
              <a:cxnLst/>
              <a:rect l="l" t="t" r="r" b="b"/>
              <a:pathLst>
                <a:path w="101600" h="147954">
                  <a:moveTo>
                    <a:pt x="101600" y="0"/>
                  </a:moveTo>
                  <a:lnTo>
                    <a:pt x="0" y="0"/>
                  </a:lnTo>
                  <a:lnTo>
                    <a:pt x="0" y="147637"/>
                  </a:lnTo>
                  <a:lnTo>
                    <a:pt x="101600" y="147637"/>
                  </a:lnTo>
                  <a:lnTo>
                    <a:pt x="101600" y="0"/>
                  </a:lnTo>
                  <a:close/>
                </a:path>
              </a:pathLst>
            </a:custGeom>
            <a:solidFill>
              <a:srgbClr val="FFFF00"/>
            </a:solidFill>
          </p:spPr>
          <p:txBody>
            <a:bodyPr wrap="square" lIns="0" tIns="0" rIns="0" bIns="0" rtlCol="0"/>
            <a:lstStyle/>
            <a:p>
              <a:endParaRPr/>
            </a:p>
          </p:txBody>
        </p:sp>
        <p:sp>
          <p:nvSpPr>
            <p:cNvPr id="102" name="object 102"/>
            <p:cNvSpPr/>
            <p:nvPr/>
          </p:nvSpPr>
          <p:spPr>
            <a:xfrm>
              <a:off x="5456301" y="3238563"/>
              <a:ext cx="101600" cy="147955"/>
            </a:xfrm>
            <a:custGeom>
              <a:avLst/>
              <a:gdLst/>
              <a:ahLst/>
              <a:cxnLst/>
              <a:rect l="l" t="t" r="r" b="b"/>
              <a:pathLst>
                <a:path w="101600" h="147954">
                  <a:moveTo>
                    <a:pt x="0" y="147637"/>
                  </a:moveTo>
                  <a:lnTo>
                    <a:pt x="101600" y="147637"/>
                  </a:lnTo>
                  <a:lnTo>
                    <a:pt x="101600" y="0"/>
                  </a:lnTo>
                  <a:lnTo>
                    <a:pt x="0" y="0"/>
                  </a:lnTo>
                  <a:lnTo>
                    <a:pt x="0" y="147637"/>
                  </a:lnTo>
                  <a:close/>
                </a:path>
              </a:pathLst>
            </a:custGeom>
            <a:ln w="9525">
              <a:solidFill>
                <a:srgbClr val="FF0000"/>
              </a:solidFill>
            </a:ln>
          </p:spPr>
          <p:txBody>
            <a:bodyPr wrap="square" lIns="0" tIns="0" rIns="0" bIns="0" rtlCol="0"/>
            <a:lstStyle/>
            <a:p>
              <a:endParaRPr/>
            </a:p>
          </p:txBody>
        </p:sp>
        <p:sp>
          <p:nvSpPr>
            <p:cNvPr id="103" name="object 103"/>
            <p:cNvSpPr/>
            <p:nvPr/>
          </p:nvSpPr>
          <p:spPr>
            <a:xfrm>
              <a:off x="868362" y="2497137"/>
              <a:ext cx="561975" cy="693737"/>
            </a:xfrm>
            <a:prstGeom prst="rect">
              <a:avLst/>
            </a:prstGeom>
            <a:blipFill>
              <a:blip r:embed="rId3" cstate="print"/>
              <a:stretch>
                <a:fillRect/>
              </a:stretch>
            </a:blipFill>
          </p:spPr>
          <p:txBody>
            <a:bodyPr wrap="square" lIns="0" tIns="0" rIns="0" bIns="0" rtlCol="0"/>
            <a:lstStyle/>
            <a:p>
              <a:endParaRPr/>
            </a:p>
          </p:txBody>
        </p:sp>
        <p:sp>
          <p:nvSpPr>
            <p:cNvPr id="104" name="object 104"/>
            <p:cNvSpPr/>
            <p:nvPr/>
          </p:nvSpPr>
          <p:spPr>
            <a:xfrm>
              <a:off x="863600" y="2492311"/>
              <a:ext cx="571500" cy="703580"/>
            </a:xfrm>
            <a:custGeom>
              <a:avLst/>
              <a:gdLst/>
              <a:ahLst/>
              <a:cxnLst/>
              <a:rect l="l" t="t" r="r" b="b"/>
              <a:pathLst>
                <a:path w="571500" h="703580">
                  <a:moveTo>
                    <a:pt x="0" y="703262"/>
                  </a:moveTo>
                  <a:lnTo>
                    <a:pt x="571500" y="703262"/>
                  </a:lnTo>
                  <a:lnTo>
                    <a:pt x="571500" y="0"/>
                  </a:lnTo>
                  <a:lnTo>
                    <a:pt x="0" y="0"/>
                  </a:lnTo>
                  <a:lnTo>
                    <a:pt x="0" y="703262"/>
                  </a:lnTo>
                  <a:close/>
                </a:path>
              </a:pathLst>
            </a:custGeom>
            <a:ln w="9525">
              <a:solidFill>
                <a:srgbClr val="000000"/>
              </a:solidFill>
            </a:ln>
          </p:spPr>
          <p:txBody>
            <a:bodyPr wrap="square" lIns="0" tIns="0" rIns="0" bIns="0" rtlCol="0"/>
            <a:lstStyle/>
            <a:p>
              <a:endParaRPr/>
            </a:p>
          </p:txBody>
        </p:sp>
        <p:sp>
          <p:nvSpPr>
            <p:cNvPr id="105" name="object 105"/>
            <p:cNvSpPr/>
            <p:nvPr/>
          </p:nvSpPr>
          <p:spPr>
            <a:xfrm>
              <a:off x="7891526" y="1571688"/>
              <a:ext cx="676275" cy="690562"/>
            </a:xfrm>
            <a:prstGeom prst="rect">
              <a:avLst/>
            </a:prstGeom>
            <a:blipFill>
              <a:blip r:embed="rId4" cstate="print"/>
              <a:stretch>
                <a:fillRect/>
              </a:stretch>
            </a:blipFill>
          </p:spPr>
          <p:txBody>
            <a:bodyPr wrap="square" lIns="0" tIns="0" rIns="0" bIns="0" rtlCol="0"/>
            <a:lstStyle/>
            <a:p>
              <a:endParaRPr/>
            </a:p>
          </p:txBody>
        </p:sp>
        <p:sp>
          <p:nvSpPr>
            <p:cNvPr id="106" name="object 106"/>
            <p:cNvSpPr/>
            <p:nvPr/>
          </p:nvSpPr>
          <p:spPr>
            <a:xfrm>
              <a:off x="7886700" y="1566862"/>
              <a:ext cx="685800" cy="700405"/>
            </a:xfrm>
            <a:custGeom>
              <a:avLst/>
              <a:gdLst/>
              <a:ahLst/>
              <a:cxnLst/>
              <a:rect l="l" t="t" r="r" b="b"/>
              <a:pathLst>
                <a:path w="685800" h="700405">
                  <a:moveTo>
                    <a:pt x="0" y="700087"/>
                  </a:moveTo>
                  <a:lnTo>
                    <a:pt x="685800" y="700087"/>
                  </a:lnTo>
                  <a:lnTo>
                    <a:pt x="685800" y="0"/>
                  </a:lnTo>
                  <a:lnTo>
                    <a:pt x="0" y="0"/>
                  </a:lnTo>
                  <a:lnTo>
                    <a:pt x="0" y="700087"/>
                  </a:lnTo>
                  <a:close/>
                </a:path>
              </a:pathLst>
            </a:custGeom>
            <a:ln w="9525">
              <a:solidFill>
                <a:srgbClr val="000000"/>
              </a:solidFill>
            </a:ln>
          </p:spPr>
          <p:txBody>
            <a:bodyPr wrap="square" lIns="0" tIns="0" rIns="0" bIns="0" rtlCol="0"/>
            <a:lstStyle/>
            <a:p>
              <a:endParaRPr/>
            </a:p>
          </p:txBody>
        </p:sp>
      </p:grpSp>
      <p:sp>
        <p:nvSpPr>
          <p:cNvPr id="107" name="object 107"/>
          <p:cNvSpPr txBox="1">
            <a:spLocks noGrp="1"/>
          </p:cNvSpPr>
          <p:nvPr>
            <p:ph type="title"/>
          </p:nvPr>
        </p:nvSpPr>
        <p:spPr>
          <a:xfrm>
            <a:off x="304801" y="286334"/>
            <a:ext cx="5908802" cy="574675"/>
          </a:xfrm>
          <a:prstGeom prst="rect">
            <a:avLst/>
          </a:prstGeom>
        </p:spPr>
        <p:txBody>
          <a:bodyPr vert="horz" wrap="square" lIns="0" tIns="12700" rIns="0" bIns="0" rtlCol="0">
            <a:spAutoFit/>
          </a:bodyPr>
          <a:lstStyle/>
          <a:p>
            <a:pPr marL="12700">
              <a:lnSpc>
                <a:spcPct val="100000"/>
              </a:lnSpc>
              <a:spcBef>
                <a:spcPts val="100"/>
              </a:spcBef>
            </a:pPr>
            <a:r>
              <a:rPr sz="3600" spc="-5" dirty="0"/>
              <a:t>Mail Access</a:t>
            </a:r>
            <a:r>
              <a:rPr sz="3600" dirty="0"/>
              <a:t> </a:t>
            </a:r>
            <a:r>
              <a:rPr sz="3600" spc="-15" dirty="0"/>
              <a:t>Protocols</a:t>
            </a:r>
            <a:endParaRPr sz="3600" dirty="0"/>
          </a:p>
        </p:txBody>
      </p:sp>
      <p:sp>
        <p:nvSpPr>
          <p:cNvPr id="109" name="Slide Number Placeholder 108"/>
          <p:cNvSpPr>
            <a:spLocks noGrp="1"/>
          </p:cNvSpPr>
          <p:nvPr>
            <p:ph type="sldNum" sz="quarter" idx="7"/>
          </p:nvPr>
        </p:nvSpPr>
        <p:spPr/>
        <p:txBody>
          <a:bodyPr/>
          <a:lstStyle/>
          <a:p>
            <a:fld id="{B6F15528-21DE-4FAA-801E-634DDDAF4B2B}" type="slidenum">
              <a:rPr lang="en-US" smtClean="0"/>
              <a:t>31</a:t>
            </a:fld>
            <a:endParaRPr lang="en-US"/>
          </a:p>
        </p:txBody>
      </p:sp>
      <p:pic>
        <p:nvPicPr>
          <p:cNvPr id="307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2438" y="938213"/>
            <a:ext cx="8239125" cy="3267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250621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2401" y="362534"/>
            <a:ext cx="6061202" cy="574675"/>
          </a:xfrm>
          <a:prstGeom prst="rect">
            <a:avLst/>
          </a:prstGeom>
        </p:spPr>
        <p:txBody>
          <a:bodyPr vert="horz" wrap="square" lIns="0" tIns="12700" rIns="0" bIns="0" rtlCol="0">
            <a:spAutoFit/>
          </a:bodyPr>
          <a:lstStyle/>
          <a:p>
            <a:pPr marL="12700">
              <a:lnSpc>
                <a:spcPct val="100000"/>
              </a:lnSpc>
              <a:spcBef>
                <a:spcPts val="100"/>
              </a:spcBef>
            </a:pPr>
            <a:r>
              <a:rPr sz="3600" spc="-5" dirty="0"/>
              <a:t>Mail Access</a:t>
            </a:r>
            <a:r>
              <a:rPr sz="3600" dirty="0"/>
              <a:t> </a:t>
            </a:r>
            <a:r>
              <a:rPr sz="3600" spc="-15" dirty="0"/>
              <a:t>Protocols</a:t>
            </a:r>
            <a:endParaRPr sz="3600" dirty="0"/>
          </a:p>
        </p:txBody>
      </p:sp>
      <p:sp>
        <p:nvSpPr>
          <p:cNvPr id="3" name="object 3"/>
          <p:cNvSpPr txBox="1"/>
          <p:nvPr/>
        </p:nvSpPr>
        <p:spPr>
          <a:xfrm>
            <a:off x="962660" y="1004163"/>
            <a:ext cx="7952740" cy="2985433"/>
          </a:xfrm>
          <a:prstGeom prst="rect">
            <a:avLst/>
          </a:prstGeom>
        </p:spPr>
        <p:txBody>
          <a:bodyPr vert="horz" wrap="square" lIns="0" tIns="73660" rIns="0" bIns="0" rtlCol="0">
            <a:spAutoFit/>
          </a:bodyPr>
          <a:lstStyle/>
          <a:p>
            <a:pPr marL="195580" indent="-183515">
              <a:lnSpc>
                <a:spcPct val="100000"/>
              </a:lnSpc>
              <a:spcBef>
                <a:spcPts val="580"/>
              </a:spcBef>
              <a:buClr>
                <a:srgbClr val="FF8500"/>
              </a:buClr>
              <a:buFont typeface="Wingdings"/>
              <a:buChar char=""/>
              <a:tabLst>
                <a:tab pos="196215" algn="l"/>
              </a:tabLst>
            </a:pPr>
            <a:r>
              <a:rPr sz="2000" dirty="0">
                <a:solidFill>
                  <a:srgbClr val="FFFFFF"/>
                </a:solidFill>
                <a:latin typeface="Carlito"/>
                <a:cs typeface="Carlito"/>
              </a:rPr>
              <a:t>SMTP: </a:t>
            </a:r>
            <a:r>
              <a:rPr sz="2000" spc="-10" dirty="0">
                <a:solidFill>
                  <a:srgbClr val="FFFFFF"/>
                </a:solidFill>
                <a:latin typeface="Carlito"/>
                <a:cs typeface="Carlito"/>
              </a:rPr>
              <a:t>delivery/storage </a:t>
            </a:r>
            <a:r>
              <a:rPr sz="2000" spc="-15" dirty="0">
                <a:solidFill>
                  <a:srgbClr val="FFFFFF"/>
                </a:solidFill>
                <a:latin typeface="Carlito"/>
                <a:cs typeface="Carlito"/>
              </a:rPr>
              <a:t>to </a:t>
            </a:r>
            <a:r>
              <a:rPr sz="2000" spc="-10" dirty="0">
                <a:solidFill>
                  <a:srgbClr val="FFFFFF"/>
                </a:solidFill>
                <a:latin typeface="Carlito"/>
                <a:cs typeface="Carlito"/>
              </a:rPr>
              <a:t>receiver’s</a:t>
            </a:r>
            <a:r>
              <a:rPr sz="2000" spc="10" dirty="0">
                <a:solidFill>
                  <a:srgbClr val="FFFFFF"/>
                </a:solidFill>
                <a:latin typeface="Carlito"/>
                <a:cs typeface="Carlito"/>
              </a:rPr>
              <a:t> </a:t>
            </a:r>
            <a:r>
              <a:rPr sz="2000" spc="-5" dirty="0">
                <a:solidFill>
                  <a:srgbClr val="FFFFFF"/>
                </a:solidFill>
                <a:latin typeface="Carlito"/>
                <a:cs typeface="Carlito"/>
              </a:rPr>
              <a:t>server</a:t>
            </a:r>
            <a:endParaRPr sz="2000" dirty="0">
              <a:latin typeface="Carlito"/>
              <a:cs typeface="Carlito"/>
            </a:endParaRPr>
          </a:p>
          <a:p>
            <a:pPr marL="195580" indent="-183515">
              <a:lnSpc>
                <a:spcPct val="100000"/>
              </a:lnSpc>
              <a:spcBef>
                <a:spcPts val="480"/>
              </a:spcBef>
              <a:buClr>
                <a:srgbClr val="FF8500"/>
              </a:buClr>
              <a:buFont typeface="Wingdings"/>
              <a:buChar char=""/>
              <a:tabLst>
                <a:tab pos="196215" algn="l"/>
              </a:tabLst>
            </a:pPr>
            <a:r>
              <a:rPr sz="2000" dirty="0">
                <a:solidFill>
                  <a:srgbClr val="FFFFFF"/>
                </a:solidFill>
                <a:latin typeface="Carlito"/>
                <a:cs typeface="Carlito"/>
              </a:rPr>
              <a:t>Mail access </a:t>
            </a:r>
            <a:r>
              <a:rPr sz="2000" spc="-10" dirty="0">
                <a:solidFill>
                  <a:srgbClr val="FFFFFF"/>
                </a:solidFill>
                <a:latin typeface="Carlito"/>
                <a:cs typeface="Carlito"/>
              </a:rPr>
              <a:t>protocol: </a:t>
            </a:r>
            <a:r>
              <a:rPr sz="2000" spc="-15" dirty="0">
                <a:solidFill>
                  <a:srgbClr val="FFFFFF"/>
                </a:solidFill>
                <a:latin typeface="Carlito"/>
                <a:cs typeface="Carlito"/>
              </a:rPr>
              <a:t>retrieval from</a:t>
            </a:r>
            <a:r>
              <a:rPr sz="2000" spc="45" dirty="0">
                <a:solidFill>
                  <a:srgbClr val="FFFFFF"/>
                </a:solidFill>
                <a:latin typeface="Carlito"/>
                <a:cs typeface="Carlito"/>
              </a:rPr>
              <a:t> </a:t>
            </a:r>
            <a:r>
              <a:rPr sz="2000" spc="-5" dirty="0">
                <a:solidFill>
                  <a:srgbClr val="FFFFFF"/>
                </a:solidFill>
                <a:latin typeface="Carlito"/>
                <a:cs typeface="Carlito"/>
              </a:rPr>
              <a:t>server</a:t>
            </a:r>
            <a:endParaRPr sz="2000" dirty="0">
              <a:latin typeface="Carlito"/>
              <a:cs typeface="Carlito"/>
            </a:endParaRPr>
          </a:p>
          <a:p>
            <a:pPr marL="468630" lvl="1" indent="-182880">
              <a:lnSpc>
                <a:spcPct val="100000"/>
              </a:lnSpc>
              <a:spcBef>
                <a:spcPts val="480"/>
              </a:spcBef>
              <a:buClr>
                <a:srgbClr val="FF8500"/>
              </a:buClr>
              <a:buFont typeface="Wingdings"/>
              <a:buChar char=""/>
              <a:tabLst>
                <a:tab pos="468630" algn="l"/>
              </a:tabLst>
            </a:pPr>
            <a:r>
              <a:rPr sz="2000" dirty="0">
                <a:solidFill>
                  <a:srgbClr val="FFFFFF"/>
                </a:solidFill>
                <a:latin typeface="Carlito"/>
                <a:cs typeface="Carlito"/>
              </a:rPr>
              <a:t>POP: </a:t>
            </a:r>
            <a:r>
              <a:rPr sz="2000" spc="-20" dirty="0">
                <a:solidFill>
                  <a:srgbClr val="FFFFFF"/>
                </a:solidFill>
                <a:latin typeface="Carlito"/>
                <a:cs typeface="Carlito"/>
              </a:rPr>
              <a:t>Post </a:t>
            </a:r>
            <a:r>
              <a:rPr sz="2000" spc="-5" dirty="0">
                <a:solidFill>
                  <a:srgbClr val="FFFFFF"/>
                </a:solidFill>
                <a:latin typeface="Carlito"/>
                <a:cs typeface="Carlito"/>
              </a:rPr>
              <a:t>Office </a:t>
            </a:r>
            <a:r>
              <a:rPr sz="2000" spc="-10" dirty="0">
                <a:solidFill>
                  <a:srgbClr val="FFFFFF"/>
                </a:solidFill>
                <a:latin typeface="Carlito"/>
                <a:cs typeface="Carlito"/>
              </a:rPr>
              <a:t>Protocol </a:t>
            </a:r>
            <a:r>
              <a:rPr sz="2000" spc="-5" dirty="0">
                <a:solidFill>
                  <a:srgbClr val="FFFFFF"/>
                </a:solidFill>
                <a:latin typeface="Carlito"/>
                <a:cs typeface="Carlito"/>
              </a:rPr>
              <a:t>[RFC </a:t>
            </a:r>
            <a:r>
              <a:rPr sz="2000" dirty="0">
                <a:solidFill>
                  <a:srgbClr val="FFFFFF"/>
                </a:solidFill>
                <a:latin typeface="Carlito"/>
                <a:cs typeface="Carlito"/>
              </a:rPr>
              <a:t>1939]</a:t>
            </a:r>
            <a:endParaRPr sz="2000" dirty="0">
              <a:latin typeface="Carlito"/>
              <a:cs typeface="Carlito"/>
            </a:endParaRPr>
          </a:p>
          <a:p>
            <a:pPr marL="652780" lvl="2" indent="-183515">
              <a:lnSpc>
                <a:spcPct val="100000"/>
              </a:lnSpc>
              <a:spcBef>
                <a:spcPts val="480"/>
              </a:spcBef>
              <a:buClr>
                <a:srgbClr val="FF8500"/>
              </a:buClr>
              <a:buFont typeface="Wingdings"/>
              <a:buChar char=""/>
              <a:tabLst>
                <a:tab pos="653415" algn="l"/>
              </a:tabLst>
            </a:pPr>
            <a:r>
              <a:rPr sz="2000" spc="-5" dirty="0">
                <a:solidFill>
                  <a:srgbClr val="FFFFFF"/>
                </a:solidFill>
                <a:latin typeface="Carlito"/>
                <a:cs typeface="Carlito"/>
              </a:rPr>
              <a:t>authorization </a:t>
            </a:r>
            <a:r>
              <a:rPr sz="2000" spc="-10" dirty="0">
                <a:solidFill>
                  <a:srgbClr val="FFFFFF"/>
                </a:solidFill>
                <a:latin typeface="Carlito"/>
                <a:cs typeface="Carlito"/>
              </a:rPr>
              <a:t>(agent </a:t>
            </a:r>
            <a:r>
              <a:rPr sz="2000" spc="-5" dirty="0">
                <a:solidFill>
                  <a:srgbClr val="FFFFFF"/>
                </a:solidFill>
                <a:latin typeface="Carlito"/>
                <a:cs typeface="Carlito"/>
              </a:rPr>
              <a:t>&lt;--&gt;server) </a:t>
            </a:r>
            <a:r>
              <a:rPr sz="2000" dirty="0">
                <a:solidFill>
                  <a:srgbClr val="FFFFFF"/>
                </a:solidFill>
                <a:latin typeface="Carlito"/>
                <a:cs typeface="Carlito"/>
              </a:rPr>
              <a:t>and</a:t>
            </a:r>
            <a:r>
              <a:rPr sz="2000" spc="-5" dirty="0">
                <a:solidFill>
                  <a:srgbClr val="FFFFFF"/>
                </a:solidFill>
                <a:latin typeface="Carlito"/>
                <a:cs typeface="Carlito"/>
              </a:rPr>
              <a:t> </a:t>
            </a:r>
            <a:r>
              <a:rPr sz="2000" dirty="0">
                <a:solidFill>
                  <a:srgbClr val="FFFFFF"/>
                </a:solidFill>
                <a:latin typeface="Carlito"/>
                <a:cs typeface="Carlito"/>
              </a:rPr>
              <a:t>download</a:t>
            </a:r>
            <a:endParaRPr sz="2000" dirty="0">
              <a:latin typeface="Carlito"/>
              <a:cs typeface="Carlito"/>
            </a:endParaRPr>
          </a:p>
          <a:p>
            <a:pPr marL="468630" lvl="1" indent="-182880">
              <a:lnSpc>
                <a:spcPct val="100000"/>
              </a:lnSpc>
              <a:spcBef>
                <a:spcPts val="480"/>
              </a:spcBef>
              <a:buClr>
                <a:srgbClr val="FF8500"/>
              </a:buClr>
              <a:buFont typeface="Wingdings"/>
              <a:buChar char=""/>
              <a:tabLst>
                <a:tab pos="468630" algn="l"/>
              </a:tabLst>
            </a:pPr>
            <a:r>
              <a:rPr sz="2000" dirty="0">
                <a:solidFill>
                  <a:srgbClr val="FFFFFF"/>
                </a:solidFill>
                <a:latin typeface="Carlito"/>
                <a:cs typeface="Carlito"/>
              </a:rPr>
              <a:t>IMAP: </a:t>
            </a:r>
            <a:r>
              <a:rPr sz="2000" spc="-10" dirty="0">
                <a:solidFill>
                  <a:srgbClr val="FFFFFF"/>
                </a:solidFill>
                <a:latin typeface="Carlito"/>
                <a:cs typeface="Carlito"/>
              </a:rPr>
              <a:t>Internet </a:t>
            </a:r>
            <a:r>
              <a:rPr sz="2000" dirty="0">
                <a:solidFill>
                  <a:srgbClr val="FFFFFF"/>
                </a:solidFill>
                <a:latin typeface="Carlito"/>
                <a:cs typeface="Carlito"/>
              </a:rPr>
              <a:t>Mail Access </a:t>
            </a:r>
            <a:r>
              <a:rPr sz="2000" spc="-10" dirty="0">
                <a:solidFill>
                  <a:srgbClr val="FFFFFF"/>
                </a:solidFill>
                <a:latin typeface="Carlito"/>
                <a:cs typeface="Carlito"/>
              </a:rPr>
              <a:t>Protocol </a:t>
            </a:r>
            <a:r>
              <a:rPr sz="2000" dirty="0">
                <a:solidFill>
                  <a:srgbClr val="FFFFFF"/>
                </a:solidFill>
                <a:latin typeface="Carlito"/>
                <a:cs typeface="Carlito"/>
              </a:rPr>
              <a:t>[RFC</a:t>
            </a:r>
            <a:r>
              <a:rPr sz="2000" spc="-15" dirty="0">
                <a:solidFill>
                  <a:srgbClr val="FFFFFF"/>
                </a:solidFill>
                <a:latin typeface="Carlito"/>
                <a:cs typeface="Carlito"/>
              </a:rPr>
              <a:t> </a:t>
            </a:r>
            <a:r>
              <a:rPr sz="2000" dirty="0">
                <a:solidFill>
                  <a:srgbClr val="FFFFFF"/>
                </a:solidFill>
                <a:latin typeface="Carlito"/>
                <a:cs typeface="Carlito"/>
              </a:rPr>
              <a:t>1730]</a:t>
            </a:r>
            <a:endParaRPr sz="2000" dirty="0">
              <a:latin typeface="Carlito"/>
              <a:cs typeface="Carlito"/>
            </a:endParaRPr>
          </a:p>
          <a:p>
            <a:pPr marL="652780" lvl="2" indent="-183515">
              <a:lnSpc>
                <a:spcPct val="100000"/>
              </a:lnSpc>
              <a:spcBef>
                <a:spcPts val="480"/>
              </a:spcBef>
              <a:buClr>
                <a:srgbClr val="FF8500"/>
              </a:buClr>
              <a:buFont typeface="Wingdings"/>
              <a:buChar char=""/>
              <a:tabLst>
                <a:tab pos="653415" algn="l"/>
              </a:tabLst>
            </a:pPr>
            <a:r>
              <a:rPr sz="2000" spc="-10" dirty="0">
                <a:solidFill>
                  <a:srgbClr val="FFFFFF"/>
                </a:solidFill>
                <a:latin typeface="Carlito"/>
                <a:cs typeface="Carlito"/>
              </a:rPr>
              <a:t>more </a:t>
            </a:r>
            <a:r>
              <a:rPr sz="2000" spc="-15" dirty="0">
                <a:solidFill>
                  <a:srgbClr val="FFFFFF"/>
                </a:solidFill>
                <a:latin typeface="Carlito"/>
                <a:cs typeface="Carlito"/>
              </a:rPr>
              <a:t>features </a:t>
            </a:r>
            <a:r>
              <a:rPr sz="2000" spc="-10" dirty="0">
                <a:solidFill>
                  <a:srgbClr val="FFFFFF"/>
                </a:solidFill>
                <a:latin typeface="Carlito"/>
                <a:cs typeface="Carlito"/>
              </a:rPr>
              <a:t>(more</a:t>
            </a:r>
            <a:r>
              <a:rPr sz="2000" spc="30" dirty="0">
                <a:solidFill>
                  <a:srgbClr val="FFFFFF"/>
                </a:solidFill>
                <a:latin typeface="Carlito"/>
                <a:cs typeface="Carlito"/>
              </a:rPr>
              <a:t> </a:t>
            </a:r>
            <a:r>
              <a:rPr sz="2000" spc="-10" dirty="0">
                <a:solidFill>
                  <a:srgbClr val="FFFFFF"/>
                </a:solidFill>
                <a:latin typeface="Carlito"/>
                <a:cs typeface="Carlito"/>
              </a:rPr>
              <a:t>complex)</a:t>
            </a:r>
            <a:endParaRPr sz="2000" dirty="0">
              <a:latin typeface="Carlito"/>
              <a:cs typeface="Carlito"/>
            </a:endParaRPr>
          </a:p>
          <a:p>
            <a:pPr marL="652780" lvl="2" indent="-183515">
              <a:lnSpc>
                <a:spcPct val="100000"/>
              </a:lnSpc>
              <a:spcBef>
                <a:spcPts val="480"/>
              </a:spcBef>
              <a:buClr>
                <a:srgbClr val="FF8500"/>
              </a:buClr>
              <a:buFont typeface="Wingdings"/>
              <a:buChar char=""/>
              <a:tabLst>
                <a:tab pos="653415" algn="l"/>
              </a:tabLst>
            </a:pPr>
            <a:r>
              <a:rPr sz="2000" dirty="0">
                <a:solidFill>
                  <a:srgbClr val="FFFFFF"/>
                </a:solidFill>
                <a:latin typeface="Carlito"/>
                <a:cs typeface="Carlito"/>
              </a:rPr>
              <a:t>manipulation </a:t>
            </a:r>
            <a:r>
              <a:rPr sz="2000" spc="-5" dirty="0">
                <a:solidFill>
                  <a:srgbClr val="FFFFFF"/>
                </a:solidFill>
                <a:latin typeface="Carlito"/>
                <a:cs typeface="Carlito"/>
              </a:rPr>
              <a:t>of </a:t>
            </a:r>
            <a:r>
              <a:rPr sz="2000" spc="-15" dirty="0">
                <a:solidFill>
                  <a:srgbClr val="FFFFFF"/>
                </a:solidFill>
                <a:latin typeface="Carlito"/>
                <a:cs typeface="Carlito"/>
              </a:rPr>
              <a:t>stored </a:t>
            </a:r>
            <a:r>
              <a:rPr sz="2000" spc="-5" dirty="0">
                <a:solidFill>
                  <a:srgbClr val="FFFFFF"/>
                </a:solidFill>
                <a:latin typeface="Carlito"/>
                <a:cs typeface="Carlito"/>
              </a:rPr>
              <a:t>msgs on server</a:t>
            </a:r>
            <a:endParaRPr sz="2000" dirty="0">
              <a:latin typeface="Carlito"/>
              <a:cs typeface="Carlito"/>
            </a:endParaRPr>
          </a:p>
          <a:p>
            <a:pPr marL="468630" lvl="1" indent="-182880">
              <a:lnSpc>
                <a:spcPct val="100000"/>
              </a:lnSpc>
              <a:spcBef>
                <a:spcPts val="480"/>
              </a:spcBef>
              <a:buClr>
                <a:srgbClr val="FF8500"/>
              </a:buClr>
              <a:buFont typeface="Wingdings"/>
              <a:buChar char=""/>
              <a:tabLst>
                <a:tab pos="468630" algn="l"/>
              </a:tabLst>
            </a:pPr>
            <a:r>
              <a:rPr sz="2000" dirty="0">
                <a:solidFill>
                  <a:srgbClr val="FFFFFF"/>
                </a:solidFill>
                <a:latin typeface="Carlito"/>
                <a:cs typeface="Carlito"/>
              </a:rPr>
              <a:t>HTTP: </a:t>
            </a:r>
            <a:r>
              <a:rPr sz="2000" spc="-5" dirty="0">
                <a:solidFill>
                  <a:srgbClr val="FFFFFF"/>
                </a:solidFill>
                <a:latin typeface="Carlito"/>
                <a:cs typeface="Carlito"/>
              </a:rPr>
              <a:t>gmail, Hotmail, </a:t>
            </a:r>
            <a:r>
              <a:rPr sz="2000" spc="-25" dirty="0">
                <a:solidFill>
                  <a:srgbClr val="FFFFFF"/>
                </a:solidFill>
                <a:latin typeface="Carlito"/>
                <a:cs typeface="Carlito"/>
              </a:rPr>
              <a:t>Yahoo! </a:t>
            </a:r>
            <a:r>
              <a:rPr sz="2000" dirty="0">
                <a:solidFill>
                  <a:srgbClr val="FFFFFF"/>
                </a:solidFill>
                <a:latin typeface="Carlito"/>
                <a:cs typeface="Carlito"/>
              </a:rPr>
              <a:t>Mail,</a:t>
            </a:r>
            <a:r>
              <a:rPr sz="2000" spc="30" dirty="0">
                <a:solidFill>
                  <a:srgbClr val="FFFFFF"/>
                </a:solidFill>
                <a:latin typeface="Carlito"/>
                <a:cs typeface="Carlito"/>
              </a:rPr>
              <a:t> </a:t>
            </a:r>
            <a:r>
              <a:rPr sz="2000" spc="-10" dirty="0">
                <a:solidFill>
                  <a:srgbClr val="FFFFFF"/>
                </a:solidFill>
                <a:latin typeface="Carlito"/>
                <a:cs typeface="Carlito"/>
              </a:rPr>
              <a:t>etc.</a:t>
            </a:r>
            <a:endParaRPr sz="20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32</a:t>
            </a:fld>
            <a:endParaRPr lang="en-US"/>
          </a:p>
        </p:txBody>
      </p:sp>
    </p:spTree>
    <p:extLst>
      <p:ext uri="{BB962C8B-B14F-4D97-AF65-F5344CB8AC3E}">
        <p14:creationId xmlns:p14="http://schemas.microsoft.com/office/powerpoint/2010/main" val="1290206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0"/>
            <a:ext cx="7374381" cy="635000"/>
          </a:xfrm>
          <a:prstGeom prst="rect">
            <a:avLst/>
          </a:prstGeom>
        </p:spPr>
        <p:txBody>
          <a:bodyPr vert="horz" wrap="square" lIns="0" tIns="12065" rIns="0" bIns="0" rtlCol="0">
            <a:spAutoFit/>
          </a:bodyPr>
          <a:lstStyle/>
          <a:p>
            <a:pPr marL="12700">
              <a:lnSpc>
                <a:spcPct val="100000"/>
              </a:lnSpc>
              <a:spcBef>
                <a:spcPts val="95"/>
              </a:spcBef>
            </a:pPr>
            <a:r>
              <a:rPr spc="-5" dirty="0"/>
              <a:t>Hyper </a:t>
            </a:r>
            <a:r>
              <a:rPr spc="-110" dirty="0"/>
              <a:t>Text </a:t>
            </a:r>
            <a:r>
              <a:rPr spc="-60" dirty="0"/>
              <a:t>Transfer</a:t>
            </a:r>
            <a:r>
              <a:rPr spc="114" dirty="0"/>
              <a:t> </a:t>
            </a:r>
            <a:r>
              <a:rPr spc="-20" dirty="0"/>
              <a:t>Protocol</a:t>
            </a:r>
          </a:p>
        </p:txBody>
      </p:sp>
      <p:sp>
        <p:nvSpPr>
          <p:cNvPr id="3" name="object 3"/>
          <p:cNvSpPr/>
          <p:nvPr/>
        </p:nvSpPr>
        <p:spPr>
          <a:xfrm>
            <a:off x="2377484" y="755936"/>
            <a:ext cx="824750" cy="629728"/>
          </a:xfrm>
          <a:prstGeom prst="rect">
            <a:avLst/>
          </a:prstGeom>
          <a:blipFill>
            <a:blip r:embed="rId2" cstate="print"/>
            <a:stretch>
              <a:fillRect/>
            </a:stretch>
          </a:blipFill>
        </p:spPr>
        <p:txBody>
          <a:bodyPr wrap="square" lIns="0" tIns="0" rIns="0" bIns="0" rtlCol="0"/>
          <a:lstStyle/>
          <a:p>
            <a:endParaRPr/>
          </a:p>
        </p:txBody>
      </p:sp>
      <p:sp>
        <p:nvSpPr>
          <p:cNvPr id="4" name="object 4"/>
          <p:cNvSpPr txBox="1"/>
          <p:nvPr/>
        </p:nvSpPr>
        <p:spPr>
          <a:xfrm>
            <a:off x="2352294" y="1407617"/>
            <a:ext cx="1002030" cy="513080"/>
          </a:xfrm>
          <a:prstGeom prst="rect">
            <a:avLst/>
          </a:prstGeom>
        </p:spPr>
        <p:txBody>
          <a:bodyPr vert="horz" wrap="square" lIns="0" tIns="12065" rIns="0" bIns="0" rtlCol="0">
            <a:spAutoFit/>
          </a:bodyPr>
          <a:lstStyle/>
          <a:p>
            <a:pPr marL="12700">
              <a:lnSpc>
                <a:spcPct val="100000"/>
              </a:lnSpc>
              <a:spcBef>
                <a:spcPts val="95"/>
              </a:spcBef>
            </a:pPr>
            <a:r>
              <a:rPr sz="1600" spc="-5" dirty="0">
                <a:solidFill>
                  <a:srgbClr val="FFFFFF"/>
                </a:solidFill>
                <a:latin typeface="Comic Sans MS"/>
                <a:cs typeface="Comic Sans MS"/>
              </a:rPr>
              <a:t>PC</a:t>
            </a:r>
            <a:r>
              <a:rPr sz="1600" spc="-40" dirty="0">
                <a:solidFill>
                  <a:srgbClr val="FFFFFF"/>
                </a:solidFill>
                <a:latin typeface="Comic Sans MS"/>
                <a:cs typeface="Comic Sans MS"/>
              </a:rPr>
              <a:t> </a:t>
            </a:r>
            <a:r>
              <a:rPr sz="1600" spc="-10" dirty="0">
                <a:solidFill>
                  <a:srgbClr val="FFFFFF"/>
                </a:solidFill>
                <a:latin typeface="Comic Sans MS"/>
                <a:cs typeface="Comic Sans MS"/>
              </a:rPr>
              <a:t>running</a:t>
            </a:r>
            <a:endParaRPr sz="1600">
              <a:latin typeface="Comic Sans MS"/>
              <a:cs typeface="Comic Sans MS"/>
            </a:endParaRPr>
          </a:p>
          <a:p>
            <a:pPr marL="88900">
              <a:lnSpc>
                <a:spcPct val="100000"/>
              </a:lnSpc>
            </a:pPr>
            <a:r>
              <a:rPr sz="1600" spc="-5" dirty="0">
                <a:solidFill>
                  <a:srgbClr val="FFFFFF"/>
                </a:solidFill>
                <a:latin typeface="Comic Sans MS"/>
                <a:cs typeface="Comic Sans MS"/>
              </a:rPr>
              <a:t>Explorer</a:t>
            </a:r>
            <a:endParaRPr sz="1600">
              <a:latin typeface="Comic Sans MS"/>
              <a:cs typeface="Comic Sans MS"/>
            </a:endParaRPr>
          </a:p>
        </p:txBody>
      </p:sp>
      <p:sp>
        <p:nvSpPr>
          <p:cNvPr id="5" name="object 5"/>
          <p:cNvSpPr/>
          <p:nvPr/>
        </p:nvSpPr>
        <p:spPr>
          <a:xfrm>
            <a:off x="2483275" y="3618554"/>
            <a:ext cx="824750" cy="629728"/>
          </a:xfrm>
          <a:prstGeom prst="rect">
            <a:avLst/>
          </a:prstGeom>
          <a:blipFill>
            <a:blip r:embed="rId3" cstate="print"/>
            <a:stretch>
              <a:fillRect/>
            </a:stretch>
          </a:blipFill>
        </p:spPr>
        <p:txBody>
          <a:bodyPr wrap="square" lIns="0" tIns="0" rIns="0" bIns="0" rtlCol="0"/>
          <a:lstStyle/>
          <a:p>
            <a:endParaRPr/>
          </a:p>
        </p:txBody>
      </p:sp>
      <p:sp>
        <p:nvSpPr>
          <p:cNvPr id="6" name="object 6"/>
          <p:cNvSpPr txBox="1"/>
          <p:nvPr/>
        </p:nvSpPr>
        <p:spPr>
          <a:xfrm>
            <a:off x="5382005" y="2875025"/>
            <a:ext cx="1223645" cy="1000760"/>
          </a:xfrm>
          <a:prstGeom prst="rect">
            <a:avLst/>
          </a:prstGeom>
        </p:spPr>
        <p:txBody>
          <a:bodyPr vert="horz" wrap="square" lIns="0" tIns="12065" rIns="0" bIns="0" rtlCol="0">
            <a:spAutoFit/>
          </a:bodyPr>
          <a:lstStyle/>
          <a:p>
            <a:pPr marL="12700" marR="5080" indent="-63500" algn="ctr">
              <a:lnSpc>
                <a:spcPct val="100000"/>
              </a:lnSpc>
              <a:spcBef>
                <a:spcPts val="95"/>
              </a:spcBef>
            </a:pPr>
            <a:r>
              <a:rPr sz="1600" spc="-5" dirty="0">
                <a:solidFill>
                  <a:srgbClr val="FFFFFF"/>
                </a:solidFill>
                <a:latin typeface="Comic Sans MS"/>
                <a:cs typeface="Comic Sans MS"/>
              </a:rPr>
              <a:t>Server  </a:t>
            </a:r>
            <a:r>
              <a:rPr sz="1600" spc="-10" dirty="0">
                <a:solidFill>
                  <a:srgbClr val="FFFFFF"/>
                </a:solidFill>
                <a:latin typeface="Comic Sans MS"/>
                <a:cs typeface="Comic Sans MS"/>
              </a:rPr>
              <a:t>running  Apache</a:t>
            </a:r>
            <a:r>
              <a:rPr sz="1600" spc="-50" dirty="0">
                <a:solidFill>
                  <a:srgbClr val="FFFFFF"/>
                </a:solidFill>
                <a:latin typeface="Comic Sans MS"/>
                <a:cs typeface="Comic Sans MS"/>
              </a:rPr>
              <a:t> </a:t>
            </a:r>
            <a:r>
              <a:rPr sz="1600" spc="-5" dirty="0">
                <a:solidFill>
                  <a:srgbClr val="FFFFFF"/>
                </a:solidFill>
                <a:latin typeface="Comic Sans MS"/>
                <a:cs typeface="Comic Sans MS"/>
              </a:rPr>
              <a:t>Web  server</a:t>
            </a:r>
            <a:endParaRPr sz="1600">
              <a:latin typeface="Comic Sans MS"/>
              <a:cs typeface="Comic Sans MS"/>
            </a:endParaRPr>
          </a:p>
        </p:txBody>
      </p:sp>
      <p:grpSp>
        <p:nvGrpSpPr>
          <p:cNvPr id="7" name="object 7"/>
          <p:cNvGrpSpPr/>
          <p:nvPr/>
        </p:nvGrpSpPr>
        <p:grpSpPr>
          <a:xfrm>
            <a:off x="5686361" y="1665414"/>
            <a:ext cx="570230" cy="1143000"/>
            <a:chOff x="5686361" y="1665414"/>
            <a:chExt cx="570230" cy="1143000"/>
          </a:xfrm>
        </p:grpSpPr>
        <p:sp>
          <p:nvSpPr>
            <p:cNvPr id="8" name="object 8"/>
            <p:cNvSpPr/>
            <p:nvPr/>
          </p:nvSpPr>
          <p:spPr>
            <a:xfrm>
              <a:off x="5691124" y="1677555"/>
              <a:ext cx="560705" cy="1130935"/>
            </a:xfrm>
            <a:custGeom>
              <a:avLst/>
              <a:gdLst/>
              <a:ahLst/>
              <a:cxnLst/>
              <a:rect l="l" t="t" r="r" b="b"/>
              <a:pathLst>
                <a:path w="560704" h="1130935">
                  <a:moveTo>
                    <a:pt x="560451" y="867397"/>
                  </a:moveTo>
                  <a:lnTo>
                    <a:pt x="541807" y="867397"/>
                  </a:lnTo>
                  <a:lnTo>
                    <a:pt x="541807" y="0"/>
                  </a:lnTo>
                  <a:lnTo>
                    <a:pt x="283972" y="0"/>
                  </a:lnTo>
                  <a:lnTo>
                    <a:pt x="283972" y="248285"/>
                  </a:lnTo>
                  <a:lnTo>
                    <a:pt x="3683" y="248285"/>
                  </a:lnTo>
                  <a:lnTo>
                    <a:pt x="3683" y="1123048"/>
                  </a:lnTo>
                  <a:lnTo>
                    <a:pt x="6096" y="1123048"/>
                  </a:lnTo>
                  <a:lnTo>
                    <a:pt x="0" y="1130541"/>
                  </a:lnTo>
                  <a:lnTo>
                    <a:pt x="346329" y="1130541"/>
                  </a:lnTo>
                  <a:lnTo>
                    <a:pt x="352425" y="1123048"/>
                  </a:lnTo>
                  <a:lnTo>
                    <a:pt x="358686" y="1123048"/>
                  </a:lnTo>
                  <a:lnTo>
                    <a:pt x="358686" y="1115364"/>
                  </a:lnTo>
                  <a:lnTo>
                    <a:pt x="560451" y="867397"/>
                  </a:lnTo>
                  <a:close/>
                </a:path>
              </a:pathLst>
            </a:custGeom>
            <a:solidFill>
              <a:srgbClr val="33CCCC"/>
            </a:solidFill>
          </p:spPr>
          <p:txBody>
            <a:bodyPr wrap="square" lIns="0" tIns="0" rIns="0" bIns="0" rtlCol="0"/>
            <a:lstStyle/>
            <a:p>
              <a:endParaRPr/>
            </a:p>
          </p:txBody>
        </p:sp>
        <p:sp>
          <p:nvSpPr>
            <p:cNvPr id="9" name="object 9"/>
            <p:cNvSpPr/>
            <p:nvPr/>
          </p:nvSpPr>
          <p:spPr>
            <a:xfrm>
              <a:off x="5694806" y="1925827"/>
              <a:ext cx="355600" cy="875030"/>
            </a:xfrm>
            <a:custGeom>
              <a:avLst/>
              <a:gdLst/>
              <a:ahLst/>
              <a:cxnLst/>
              <a:rect l="l" t="t" r="r" b="b"/>
              <a:pathLst>
                <a:path w="355600" h="875030">
                  <a:moveTo>
                    <a:pt x="0" y="874776"/>
                  </a:moveTo>
                  <a:lnTo>
                    <a:pt x="355003" y="874776"/>
                  </a:lnTo>
                  <a:lnTo>
                    <a:pt x="355003" y="0"/>
                  </a:lnTo>
                  <a:lnTo>
                    <a:pt x="0" y="0"/>
                  </a:lnTo>
                  <a:lnTo>
                    <a:pt x="0" y="874776"/>
                  </a:lnTo>
                  <a:close/>
                </a:path>
              </a:pathLst>
            </a:custGeom>
            <a:ln w="9525">
              <a:solidFill>
                <a:srgbClr val="FFFFFF"/>
              </a:solidFill>
            </a:ln>
          </p:spPr>
          <p:txBody>
            <a:bodyPr wrap="square" lIns="0" tIns="0" rIns="0" bIns="0" rtlCol="0"/>
            <a:lstStyle/>
            <a:p>
              <a:endParaRPr/>
            </a:p>
          </p:txBody>
        </p:sp>
        <p:sp>
          <p:nvSpPr>
            <p:cNvPr id="10" name="object 10"/>
            <p:cNvSpPr/>
            <p:nvPr/>
          </p:nvSpPr>
          <p:spPr>
            <a:xfrm>
              <a:off x="5691123" y="1670176"/>
              <a:ext cx="560705" cy="263525"/>
            </a:xfrm>
            <a:custGeom>
              <a:avLst/>
              <a:gdLst/>
              <a:ahLst/>
              <a:cxnLst/>
              <a:rect l="l" t="t" r="r" b="b"/>
              <a:pathLst>
                <a:path w="560704" h="263525">
                  <a:moveTo>
                    <a:pt x="560451" y="0"/>
                  </a:moveTo>
                  <a:lnTo>
                    <a:pt x="214122" y="0"/>
                  </a:lnTo>
                  <a:lnTo>
                    <a:pt x="0" y="263144"/>
                  </a:lnTo>
                  <a:lnTo>
                    <a:pt x="346328" y="263144"/>
                  </a:lnTo>
                  <a:lnTo>
                    <a:pt x="560451" y="0"/>
                  </a:lnTo>
                  <a:close/>
                </a:path>
              </a:pathLst>
            </a:custGeom>
            <a:solidFill>
              <a:srgbClr val="33CCCC"/>
            </a:solidFill>
          </p:spPr>
          <p:txBody>
            <a:bodyPr wrap="square" lIns="0" tIns="0" rIns="0" bIns="0" rtlCol="0"/>
            <a:lstStyle/>
            <a:p>
              <a:endParaRPr/>
            </a:p>
          </p:txBody>
        </p:sp>
        <p:sp>
          <p:nvSpPr>
            <p:cNvPr id="11" name="object 11"/>
            <p:cNvSpPr/>
            <p:nvPr/>
          </p:nvSpPr>
          <p:spPr>
            <a:xfrm>
              <a:off x="5691123" y="1670176"/>
              <a:ext cx="560705" cy="263525"/>
            </a:xfrm>
            <a:custGeom>
              <a:avLst/>
              <a:gdLst/>
              <a:ahLst/>
              <a:cxnLst/>
              <a:rect l="l" t="t" r="r" b="b"/>
              <a:pathLst>
                <a:path w="560704" h="263525">
                  <a:moveTo>
                    <a:pt x="0" y="263144"/>
                  </a:moveTo>
                  <a:lnTo>
                    <a:pt x="214122" y="0"/>
                  </a:lnTo>
                  <a:lnTo>
                    <a:pt x="560451" y="0"/>
                  </a:lnTo>
                  <a:lnTo>
                    <a:pt x="346328" y="263144"/>
                  </a:lnTo>
                  <a:lnTo>
                    <a:pt x="0" y="263144"/>
                  </a:lnTo>
                  <a:close/>
                </a:path>
              </a:pathLst>
            </a:custGeom>
            <a:ln w="9524">
              <a:solidFill>
                <a:srgbClr val="FFFFFF"/>
              </a:solidFill>
            </a:ln>
          </p:spPr>
          <p:txBody>
            <a:bodyPr wrap="square" lIns="0" tIns="0" rIns="0" bIns="0" rtlCol="0"/>
            <a:lstStyle/>
            <a:p>
              <a:endParaRPr/>
            </a:p>
          </p:txBody>
        </p:sp>
        <p:sp>
          <p:nvSpPr>
            <p:cNvPr id="12" name="object 12"/>
            <p:cNvSpPr/>
            <p:nvPr/>
          </p:nvSpPr>
          <p:spPr>
            <a:xfrm>
              <a:off x="6049771" y="1688591"/>
              <a:ext cx="201930" cy="1112520"/>
            </a:xfrm>
            <a:custGeom>
              <a:avLst/>
              <a:gdLst/>
              <a:ahLst/>
              <a:cxnLst/>
              <a:rect l="l" t="t" r="r" b="b"/>
              <a:pathLst>
                <a:path w="201929" h="1112520">
                  <a:moveTo>
                    <a:pt x="201802" y="0"/>
                  </a:moveTo>
                  <a:lnTo>
                    <a:pt x="201802" y="856361"/>
                  </a:lnTo>
                </a:path>
                <a:path w="201929" h="1112520">
                  <a:moveTo>
                    <a:pt x="201802" y="856361"/>
                  </a:moveTo>
                  <a:lnTo>
                    <a:pt x="0" y="1112012"/>
                  </a:lnTo>
                </a:path>
              </a:pathLst>
            </a:custGeom>
            <a:ln w="9525">
              <a:solidFill>
                <a:srgbClr val="FFFFFF"/>
              </a:solidFill>
            </a:ln>
          </p:spPr>
          <p:txBody>
            <a:bodyPr wrap="square" lIns="0" tIns="0" rIns="0" bIns="0" rtlCol="0"/>
            <a:lstStyle/>
            <a:p>
              <a:endParaRPr/>
            </a:p>
          </p:txBody>
        </p:sp>
        <p:sp>
          <p:nvSpPr>
            <p:cNvPr id="13" name="object 13"/>
            <p:cNvSpPr/>
            <p:nvPr/>
          </p:nvSpPr>
          <p:spPr>
            <a:xfrm>
              <a:off x="5739637" y="2040839"/>
              <a:ext cx="235585" cy="504190"/>
            </a:xfrm>
            <a:custGeom>
              <a:avLst/>
              <a:gdLst/>
              <a:ahLst/>
              <a:cxnLst/>
              <a:rect l="l" t="t" r="r" b="b"/>
              <a:pathLst>
                <a:path w="235585" h="504189">
                  <a:moveTo>
                    <a:pt x="235419" y="0"/>
                  </a:moveTo>
                  <a:lnTo>
                    <a:pt x="0" y="0"/>
                  </a:lnTo>
                  <a:lnTo>
                    <a:pt x="0" y="504113"/>
                  </a:lnTo>
                  <a:lnTo>
                    <a:pt x="235419" y="504113"/>
                  </a:lnTo>
                  <a:lnTo>
                    <a:pt x="235419" y="0"/>
                  </a:lnTo>
                  <a:close/>
                </a:path>
              </a:pathLst>
            </a:custGeom>
            <a:solidFill>
              <a:srgbClr val="D2600C"/>
            </a:solidFill>
          </p:spPr>
          <p:txBody>
            <a:bodyPr wrap="square" lIns="0" tIns="0" rIns="0" bIns="0" rtlCol="0"/>
            <a:lstStyle/>
            <a:p>
              <a:endParaRPr/>
            </a:p>
          </p:txBody>
        </p:sp>
        <p:sp>
          <p:nvSpPr>
            <p:cNvPr id="14" name="object 14"/>
            <p:cNvSpPr/>
            <p:nvPr/>
          </p:nvSpPr>
          <p:spPr>
            <a:xfrm>
              <a:off x="5739637" y="2040839"/>
              <a:ext cx="235585" cy="504190"/>
            </a:xfrm>
            <a:custGeom>
              <a:avLst/>
              <a:gdLst/>
              <a:ahLst/>
              <a:cxnLst/>
              <a:rect l="l" t="t" r="r" b="b"/>
              <a:pathLst>
                <a:path w="235585" h="504189">
                  <a:moveTo>
                    <a:pt x="0" y="504113"/>
                  </a:moveTo>
                  <a:lnTo>
                    <a:pt x="235419" y="504113"/>
                  </a:lnTo>
                  <a:lnTo>
                    <a:pt x="235419" y="0"/>
                  </a:lnTo>
                  <a:lnTo>
                    <a:pt x="0" y="0"/>
                  </a:lnTo>
                  <a:lnTo>
                    <a:pt x="0" y="504113"/>
                  </a:lnTo>
                  <a:close/>
                </a:path>
              </a:pathLst>
            </a:custGeom>
            <a:ln w="9524">
              <a:solidFill>
                <a:srgbClr val="FFFFFF"/>
              </a:solidFill>
            </a:ln>
          </p:spPr>
          <p:txBody>
            <a:bodyPr wrap="square" lIns="0" tIns="0" rIns="0" bIns="0" rtlCol="0"/>
            <a:lstStyle/>
            <a:p>
              <a:endParaRPr/>
            </a:p>
          </p:txBody>
        </p:sp>
        <p:sp>
          <p:nvSpPr>
            <p:cNvPr id="15" name="object 15"/>
            <p:cNvSpPr/>
            <p:nvPr/>
          </p:nvSpPr>
          <p:spPr>
            <a:xfrm>
              <a:off x="5773292" y="2192781"/>
              <a:ext cx="179705" cy="178435"/>
            </a:xfrm>
            <a:custGeom>
              <a:avLst/>
              <a:gdLst/>
              <a:ahLst/>
              <a:cxnLst/>
              <a:rect l="l" t="t" r="r" b="b"/>
              <a:pathLst>
                <a:path w="179704" h="178435">
                  <a:moveTo>
                    <a:pt x="179362" y="0"/>
                  </a:moveTo>
                  <a:lnTo>
                    <a:pt x="0" y="0"/>
                  </a:lnTo>
                  <a:lnTo>
                    <a:pt x="0" y="177926"/>
                  </a:lnTo>
                  <a:lnTo>
                    <a:pt x="179362" y="177926"/>
                  </a:lnTo>
                  <a:lnTo>
                    <a:pt x="179362" y="0"/>
                  </a:lnTo>
                  <a:close/>
                </a:path>
              </a:pathLst>
            </a:custGeom>
            <a:solidFill>
              <a:srgbClr val="000000"/>
            </a:solidFill>
          </p:spPr>
          <p:txBody>
            <a:bodyPr wrap="square" lIns="0" tIns="0" rIns="0" bIns="0" rtlCol="0"/>
            <a:lstStyle/>
            <a:p>
              <a:endParaRPr/>
            </a:p>
          </p:txBody>
        </p:sp>
      </p:grpSp>
      <p:grpSp>
        <p:nvGrpSpPr>
          <p:cNvPr id="16" name="object 16"/>
          <p:cNvGrpSpPr/>
          <p:nvPr/>
        </p:nvGrpSpPr>
        <p:grpSpPr>
          <a:xfrm>
            <a:off x="3279266" y="1028191"/>
            <a:ext cx="2322195" cy="1199515"/>
            <a:chOff x="3279266" y="1028191"/>
            <a:chExt cx="2322195" cy="1199515"/>
          </a:xfrm>
        </p:grpSpPr>
        <p:sp>
          <p:nvSpPr>
            <p:cNvPr id="17" name="object 17"/>
            <p:cNvSpPr/>
            <p:nvPr/>
          </p:nvSpPr>
          <p:spPr>
            <a:xfrm>
              <a:off x="3279254" y="1028191"/>
              <a:ext cx="2322195" cy="1199515"/>
            </a:xfrm>
            <a:custGeom>
              <a:avLst/>
              <a:gdLst/>
              <a:ahLst/>
              <a:cxnLst/>
              <a:rect l="l" t="t" r="r" b="b"/>
              <a:pathLst>
                <a:path w="2322195" h="1199514">
                  <a:moveTo>
                    <a:pt x="2264168" y="1173353"/>
                  </a:moveTo>
                  <a:lnTo>
                    <a:pt x="153479" y="246951"/>
                  </a:lnTo>
                  <a:lnTo>
                    <a:pt x="156006" y="241173"/>
                  </a:lnTo>
                  <a:lnTo>
                    <a:pt x="164985" y="220726"/>
                  </a:lnTo>
                  <a:lnTo>
                    <a:pt x="69227" y="225552"/>
                  </a:lnTo>
                  <a:lnTo>
                    <a:pt x="130568" y="299212"/>
                  </a:lnTo>
                  <a:lnTo>
                    <a:pt x="142024" y="273088"/>
                  </a:lnTo>
                  <a:lnTo>
                    <a:pt x="2252738" y="1199515"/>
                  </a:lnTo>
                  <a:lnTo>
                    <a:pt x="2264168" y="1173353"/>
                  </a:lnTo>
                  <a:close/>
                </a:path>
                <a:path w="2322195" h="1199514">
                  <a:moveTo>
                    <a:pt x="2321953" y="1034669"/>
                  </a:moveTo>
                  <a:lnTo>
                    <a:pt x="2308885" y="1018921"/>
                  </a:lnTo>
                  <a:lnTo>
                    <a:pt x="2260739" y="960882"/>
                  </a:lnTo>
                  <a:lnTo>
                    <a:pt x="2249182" y="987120"/>
                  </a:lnTo>
                  <a:lnTo>
                    <a:pt x="11569" y="0"/>
                  </a:lnTo>
                  <a:lnTo>
                    <a:pt x="0" y="26162"/>
                  </a:lnTo>
                  <a:lnTo>
                    <a:pt x="2237727" y="1013155"/>
                  </a:lnTo>
                  <a:lnTo>
                    <a:pt x="2226195" y="1039368"/>
                  </a:lnTo>
                  <a:lnTo>
                    <a:pt x="2321953" y="1034669"/>
                  </a:lnTo>
                  <a:close/>
                </a:path>
              </a:pathLst>
            </a:custGeom>
            <a:solidFill>
              <a:srgbClr val="FF0000"/>
            </a:solidFill>
          </p:spPr>
          <p:txBody>
            <a:bodyPr wrap="square" lIns="0" tIns="0" rIns="0" bIns="0" rtlCol="0"/>
            <a:lstStyle/>
            <a:p>
              <a:endParaRPr/>
            </a:p>
          </p:txBody>
        </p:sp>
        <p:sp>
          <p:nvSpPr>
            <p:cNvPr id="18" name="object 18"/>
            <p:cNvSpPr/>
            <p:nvPr/>
          </p:nvSpPr>
          <p:spPr>
            <a:xfrm>
              <a:off x="3695699" y="1057909"/>
              <a:ext cx="1432687" cy="1148333"/>
            </a:xfrm>
            <a:prstGeom prst="rect">
              <a:avLst/>
            </a:prstGeom>
            <a:blipFill>
              <a:blip r:embed="rId4" cstate="print"/>
              <a:stretch>
                <a:fillRect/>
              </a:stretch>
            </a:blipFill>
          </p:spPr>
          <p:txBody>
            <a:bodyPr wrap="square" lIns="0" tIns="0" rIns="0" bIns="0" rtlCol="0"/>
            <a:lstStyle/>
            <a:p>
              <a:endParaRPr/>
            </a:p>
          </p:txBody>
        </p:sp>
      </p:grpSp>
      <p:grpSp>
        <p:nvGrpSpPr>
          <p:cNvPr id="19" name="object 19"/>
          <p:cNvGrpSpPr/>
          <p:nvPr/>
        </p:nvGrpSpPr>
        <p:grpSpPr>
          <a:xfrm>
            <a:off x="3267964" y="2497835"/>
            <a:ext cx="2371725" cy="1335405"/>
            <a:chOff x="3267964" y="2497835"/>
            <a:chExt cx="2371725" cy="1335405"/>
          </a:xfrm>
        </p:grpSpPr>
        <p:sp>
          <p:nvSpPr>
            <p:cNvPr id="20" name="object 20"/>
            <p:cNvSpPr/>
            <p:nvPr/>
          </p:nvSpPr>
          <p:spPr>
            <a:xfrm>
              <a:off x="3267964" y="2497835"/>
              <a:ext cx="2371725" cy="1335405"/>
            </a:xfrm>
            <a:custGeom>
              <a:avLst/>
              <a:gdLst/>
              <a:ahLst/>
              <a:cxnLst/>
              <a:rect l="l" t="t" r="r" b="b"/>
              <a:pathLst>
                <a:path w="2371725" h="1335404">
                  <a:moveTo>
                    <a:pt x="2280285" y="0"/>
                  </a:moveTo>
                  <a:lnTo>
                    <a:pt x="2184527" y="889"/>
                  </a:lnTo>
                  <a:lnTo>
                    <a:pt x="2197493" y="26301"/>
                  </a:lnTo>
                  <a:lnTo>
                    <a:pt x="0" y="1150620"/>
                  </a:lnTo>
                  <a:lnTo>
                    <a:pt x="13081" y="1176020"/>
                  </a:lnTo>
                  <a:lnTo>
                    <a:pt x="2210549" y="51841"/>
                  </a:lnTo>
                  <a:lnTo>
                    <a:pt x="2223516" y="77216"/>
                  </a:lnTo>
                  <a:lnTo>
                    <a:pt x="2265718" y="19812"/>
                  </a:lnTo>
                  <a:lnTo>
                    <a:pt x="2280285" y="0"/>
                  </a:lnTo>
                  <a:close/>
                </a:path>
                <a:path w="2371725" h="1335404">
                  <a:moveTo>
                    <a:pt x="2371598" y="144145"/>
                  </a:moveTo>
                  <a:lnTo>
                    <a:pt x="2358263" y="118872"/>
                  </a:lnTo>
                  <a:lnTo>
                    <a:pt x="160172" y="1282509"/>
                  </a:lnTo>
                  <a:lnTo>
                    <a:pt x="146812" y="1257300"/>
                  </a:lnTo>
                  <a:lnTo>
                    <a:pt x="91059" y="1335278"/>
                  </a:lnTo>
                  <a:lnTo>
                    <a:pt x="186944" y="1332992"/>
                  </a:lnTo>
                  <a:lnTo>
                    <a:pt x="177101" y="1314450"/>
                  </a:lnTo>
                  <a:lnTo>
                    <a:pt x="173558" y="1307757"/>
                  </a:lnTo>
                  <a:lnTo>
                    <a:pt x="2371598" y="144145"/>
                  </a:lnTo>
                  <a:close/>
                </a:path>
              </a:pathLst>
            </a:custGeom>
            <a:solidFill>
              <a:srgbClr val="FF0000"/>
            </a:solidFill>
          </p:spPr>
          <p:txBody>
            <a:bodyPr wrap="square" lIns="0" tIns="0" rIns="0" bIns="0" rtlCol="0"/>
            <a:lstStyle/>
            <a:p>
              <a:endParaRPr/>
            </a:p>
          </p:txBody>
        </p:sp>
        <p:sp>
          <p:nvSpPr>
            <p:cNvPr id="21" name="object 21"/>
            <p:cNvSpPr/>
            <p:nvPr/>
          </p:nvSpPr>
          <p:spPr>
            <a:xfrm>
              <a:off x="3680714" y="2626558"/>
              <a:ext cx="1541218" cy="1112321"/>
            </a:xfrm>
            <a:prstGeom prst="rect">
              <a:avLst/>
            </a:prstGeom>
            <a:blipFill>
              <a:blip r:embed="rId5" cstate="print"/>
              <a:stretch>
                <a:fillRect/>
              </a:stretch>
            </a:blipFill>
          </p:spPr>
          <p:txBody>
            <a:bodyPr wrap="square" lIns="0" tIns="0" rIns="0" bIns="0" rtlCol="0"/>
            <a:lstStyle/>
            <a:p>
              <a:endParaRPr/>
            </a:p>
          </p:txBody>
        </p:sp>
      </p:grpSp>
      <p:sp>
        <p:nvSpPr>
          <p:cNvPr id="22" name="object 22"/>
          <p:cNvSpPr txBox="1"/>
          <p:nvPr/>
        </p:nvSpPr>
        <p:spPr>
          <a:xfrm>
            <a:off x="2524505" y="4341977"/>
            <a:ext cx="1160780" cy="513080"/>
          </a:xfrm>
          <a:prstGeom prst="rect">
            <a:avLst/>
          </a:prstGeom>
        </p:spPr>
        <p:txBody>
          <a:bodyPr vert="horz" wrap="square" lIns="0" tIns="12065" rIns="0" bIns="0" rtlCol="0">
            <a:spAutoFit/>
          </a:bodyPr>
          <a:lstStyle/>
          <a:p>
            <a:pPr marL="12700">
              <a:lnSpc>
                <a:spcPct val="100000"/>
              </a:lnSpc>
              <a:spcBef>
                <a:spcPts val="95"/>
              </a:spcBef>
            </a:pPr>
            <a:r>
              <a:rPr sz="1600" spc="-5" dirty="0">
                <a:solidFill>
                  <a:srgbClr val="FFFFFF"/>
                </a:solidFill>
                <a:latin typeface="Comic Sans MS"/>
                <a:cs typeface="Comic Sans MS"/>
              </a:rPr>
              <a:t>Mac</a:t>
            </a:r>
            <a:r>
              <a:rPr sz="1600" spc="-35" dirty="0">
                <a:solidFill>
                  <a:srgbClr val="FFFFFF"/>
                </a:solidFill>
                <a:latin typeface="Comic Sans MS"/>
                <a:cs typeface="Comic Sans MS"/>
              </a:rPr>
              <a:t> </a:t>
            </a:r>
            <a:r>
              <a:rPr sz="1600" spc="-10" dirty="0">
                <a:solidFill>
                  <a:srgbClr val="FFFFFF"/>
                </a:solidFill>
                <a:latin typeface="Comic Sans MS"/>
                <a:cs typeface="Comic Sans MS"/>
              </a:rPr>
              <a:t>running</a:t>
            </a:r>
            <a:endParaRPr sz="1600">
              <a:latin typeface="Comic Sans MS"/>
              <a:cs typeface="Comic Sans MS"/>
            </a:endParaRPr>
          </a:p>
          <a:p>
            <a:pPr marL="114300">
              <a:lnSpc>
                <a:spcPct val="100000"/>
              </a:lnSpc>
            </a:pPr>
            <a:r>
              <a:rPr sz="1600" spc="-5" dirty="0">
                <a:solidFill>
                  <a:srgbClr val="FFFFFF"/>
                </a:solidFill>
                <a:latin typeface="Comic Sans MS"/>
                <a:cs typeface="Comic Sans MS"/>
              </a:rPr>
              <a:t>Navigator</a:t>
            </a:r>
            <a:endParaRPr sz="1600">
              <a:latin typeface="Comic Sans MS"/>
              <a:cs typeface="Comic Sans MS"/>
            </a:endParaRPr>
          </a:p>
        </p:txBody>
      </p:sp>
      <p:sp>
        <p:nvSpPr>
          <p:cNvPr id="24" name="Slide Number Placeholder 23"/>
          <p:cNvSpPr>
            <a:spLocks noGrp="1"/>
          </p:cNvSpPr>
          <p:nvPr>
            <p:ph type="sldNum" sz="quarter" idx="7"/>
          </p:nvPr>
        </p:nvSpPr>
        <p:spPr/>
        <p:txBody>
          <a:bodyPr/>
          <a:lstStyle/>
          <a:p>
            <a:fld id="{B6F15528-21DE-4FAA-801E-634DDDAF4B2B}" type="slidenum">
              <a:rPr lang="en-US" smtClean="0"/>
              <a:t>33</a:t>
            </a:fld>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201" y="298526"/>
            <a:ext cx="7558532" cy="635000"/>
          </a:xfrm>
          <a:prstGeom prst="rect">
            <a:avLst/>
          </a:prstGeom>
        </p:spPr>
        <p:txBody>
          <a:bodyPr vert="horz" wrap="square" lIns="0" tIns="12065" rIns="0" bIns="0" rtlCol="0">
            <a:spAutoFit/>
          </a:bodyPr>
          <a:lstStyle/>
          <a:p>
            <a:pPr marL="12700">
              <a:lnSpc>
                <a:spcPct val="100000"/>
              </a:lnSpc>
              <a:spcBef>
                <a:spcPts val="95"/>
              </a:spcBef>
            </a:pPr>
            <a:r>
              <a:rPr spc="-5" dirty="0"/>
              <a:t>Hyper </a:t>
            </a:r>
            <a:r>
              <a:rPr spc="-105" dirty="0"/>
              <a:t>Text </a:t>
            </a:r>
            <a:r>
              <a:rPr spc="-55" dirty="0"/>
              <a:t>Transfer</a:t>
            </a:r>
            <a:r>
              <a:rPr spc="55" dirty="0"/>
              <a:t> </a:t>
            </a:r>
            <a:r>
              <a:rPr spc="-20" dirty="0"/>
              <a:t>Protocol</a:t>
            </a:r>
          </a:p>
        </p:txBody>
      </p:sp>
      <p:sp>
        <p:nvSpPr>
          <p:cNvPr id="3" name="object 3"/>
          <p:cNvSpPr txBox="1"/>
          <p:nvPr/>
        </p:nvSpPr>
        <p:spPr>
          <a:xfrm>
            <a:off x="993444" y="1205611"/>
            <a:ext cx="8150556" cy="3911968"/>
          </a:xfrm>
          <a:prstGeom prst="rect">
            <a:avLst/>
          </a:prstGeom>
        </p:spPr>
        <p:txBody>
          <a:bodyPr vert="horz" wrap="square" lIns="0" tIns="13335" rIns="0" bIns="0" rtlCol="0">
            <a:spAutoFit/>
          </a:bodyPr>
          <a:lstStyle/>
          <a:p>
            <a:pPr marL="354965" marR="414655" indent="-342900">
              <a:lnSpc>
                <a:spcPct val="100000"/>
              </a:lnSpc>
              <a:spcBef>
                <a:spcPts val="105"/>
              </a:spcBef>
              <a:buClr>
                <a:srgbClr val="D2600C"/>
              </a:buClr>
              <a:buSzPct val="85000"/>
              <a:buFont typeface="Wingdings"/>
              <a:buChar char=""/>
              <a:tabLst>
                <a:tab pos="354965" algn="l"/>
                <a:tab pos="355600" algn="l"/>
              </a:tabLst>
            </a:pPr>
            <a:r>
              <a:rPr sz="2000" spc="-25" dirty="0">
                <a:solidFill>
                  <a:srgbClr val="FFFFFF"/>
                </a:solidFill>
                <a:latin typeface="Carlito"/>
                <a:cs typeface="Carlito"/>
              </a:rPr>
              <a:t>Web </a:t>
            </a:r>
            <a:r>
              <a:rPr sz="2000" spc="-5" dirty="0">
                <a:solidFill>
                  <a:srgbClr val="FFFFFF"/>
                </a:solidFill>
                <a:latin typeface="Carlito"/>
                <a:cs typeface="Carlito"/>
              </a:rPr>
              <a:t>page </a:t>
            </a:r>
            <a:r>
              <a:rPr sz="2000" spc="-10" dirty="0">
                <a:solidFill>
                  <a:srgbClr val="FFFFFF"/>
                </a:solidFill>
                <a:latin typeface="Carlito"/>
                <a:cs typeface="Carlito"/>
              </a:rPr>
              <a:t>consists </a:t>
            </a:r>
            <a:r>
              <a:rPr sz="2000" spc="-5" dirty="0">
                <a:solidFill>
                  <a:srgbClr val="FFFFFF"/>
                </a:solidFill>
                <a:latin typeface="Carlito"/>
                <a:cs typeface="Carlito"/>
              </a:rPr>
              <a:t>of </a:t>
            </a:r>
            <a:r>
              <a:rPr sz="2000" spc="-5" dirty="0">
                <a:solidFill>
                  <a:srgbClr val="FF0000"/>
                </a:solidFill>
                <a:latin typeface="Carlito"/>
                <a:cs typeface="Carlito"/>
              </a:rPr>
              <a:t>base HTML-file </a:t>
            </a:r>
            <a:r>
              <a:rPr sz="2000" dirty="0">
                <a:solidFill>
                  <a:srgbClr val="FFFFFF"/>
                </a:solidFill>
                <a:latin typeface="Carlito"/>
                <a:cs typeface="Carlito"/>
              </a:rPr>
              <a:t>which includes </a:t>
            </a:r>
            <a:r>
              <a:rPr sz="2000" spc="-15" dirty="0">
                <a:solidFill>
                  <a:srgbClr val="FFFFFF"/>
                </a:solidFill>
                <a:latin typeface="Carlito"/>
                <a:cs typeface="Carlito"/>
              </a:rPr>
              <a:t>several  referenced </a:t>
            </a:r>
            <a:r>
              <a:rPr sz="2000" spc="-5" dirty="0">
                <a:solidFill>
                  <a:srgbClr val="FF0000"/>
                </a:solidFill>
                <a:latin typeface="Carlito"/>
                <a:cs typeface="Carlito"/>
              </a:rPr>
              <a:t>objects</a:t>
            </a:r>
            <a:endParaRPr sz="2000" dirty="0">
              <a:latin typeface="Carlito"/>
              <a:cs typeface="Carlito"/>
            </a:endParaRPr>
          </a:p>
          <a:p>
            <a:pPr marL="354965" indent="-342900">
              <a:lnSpc>
                <a:spcPct val="100000"/>
              </a:lnSpc>
              <a:spcBef>
                <a:spcPts val="480"/>
              </a:spcBef>
              <a:buClr>
                <a:srgbClr val="D2600C"/>
              </a:buClr>
              <a:buSzPct val="85000"/>
              <a:buFont typeface="Wingdings"/>
              <a:buChar char=""/>
              <a:tabLst>
                <a:tab pos="354965" algn="l"/>
                <a:tab pos="355600" algn="l"/>
              </a:tabLst>
            </a:pPr>
            <a:r>
              <a:rPr sz="2000" spc="-10" dirty="0">
                <a:solidFill>
                  <a:srgbClr val="FFFFFF"/>
                </a:solidFill>
                <a:latin typeface="Carlito"/>
                <a:cs typeface="Carlito"/>
              </a:rPr>
              <a:t>Each </a:t>
            </a:r>
            <a:r>
              <a:rPr sz="2000" spc="-5" dirty="0">
                <a:solidFill>
                  <a:srgbClr val="FFFFFF"/>
                </a:solidFill>
                <a:latin typeface="Carlito"/>
                <a:cs typeface="Carlito"/>
              </a:rPr>
              <a:t>object </a:t>
            </a:r>
            <a:r>
              <a:rPr sz="2000" dirty="0">
                <a:solidFill>
                  <a:srgbClr val="FFFFFF"/>
                </a:solidFill>
                <a:latin typeface="Carlito"/>
                <a:cs typeface="Carlito"/>
              </a:rPr>
              <a:t>is </a:t>
            </a:r>
            <a:r>
              <a:rPr sz="2000" spc="-5" dirty="0">
                <a:solidFill>
                  <a:srgbClr val="FFFFFF"/>
                </a:solidFill>
                <a:latin typeface="Carlito"/>
                <a:cs typeface="Carlito"/>
              </a:rPr>
              <a:t>addressable by </a:t>
            </a:r>
            <a:r>
              <a:rPr sz="2000" dirty="0">
                <a:solidFill>
                  <a:srgbClr val="FFFFFF"/>
                </a:solidFill>
                <a:latin typeface="Carlito"/>
                <a:cs typeface="Carlito"/>
              </a:rPr>
              <a:t>a </a:t>
            </a:r>
            <a:r>
              <a:rPr sz="2000" spc="-10" dirty="0">
                <a:solidFill>
                  <a:srgbClr val="FFFFFF"/>
                </a:solidFill>
                <a:latin typeface="Carlito"/>
                <a:cs typeface="Carlito"/>
              </a:rPr>
              <a:t>Uniform Resource Locator</a:t>
            </a:r>
            <a:r>
              <a:rPr sz="2000" spc="60" dirty="0">
                <a:solidFill>
                  <a:srgbClr val="FFFFFF"/>
                </a:solidFill>
                <a:latin typeface="Carlito"/>
                <a:cs typeface="Carlito"/>
              </a:rPr>
              <a:t> </a:t>
            </a:r>
            <a:r>
              <a:rPr sz="2000" dirty="0">
                <a:solidFill>
                  <a:srgbClr val="FFFFFF"/>
                </a:solidFill>
                <a:latin typeface="Carlito"/>
                <a:cs typeface="Carlito"/>
              </a:rPr>
              <a:t>(</a:t>
            </a:r>
            <a:r>
              <a:rPr sz="2000" dirty="0">
                <a:solidFill>
                  <a:srgbClr val="FF0000"/>
                </a:solidFill>
                <a:latin typeface="Carlito"/>
                <a:cs typeface="Carlito"/>
              </a:rPr>
              <a:t>URL</a:t>
            </a:r>
            <a:r>
              <a:rPr sz="2000" dirty="0" smtClean="0">
                <a:solidFill>
                  <a:srgbClr val="FF0000"/>
                </a:solidFill>
                <a:latin typeface="Carlito"/>
                <a:cs typeface="Carlito"/>
              </a:rPr>
              <a:t>)</a:t>
            </a:r>
            <a:endParaRPr lang="en-US" sz="2000" dirty="0" smtClean="0">
              <a:solidFill>
                <a:srgbClr val="FF0000"/>
              </a:solidFill>
              <a:latin typeface="Carlito"/>
              <a:cs typeface="Carlito"/>
            </a:endParaRPr>
          </a:p>
          <a:p>
            <a:pPr marL="354965" indent="-342900">
              <a:lnSpc>
                <a:spcPct val="100000"/>
              </a:lnSpc>
              <a:spcBef>
                <a:spcPts val="480"/>
              </a:spcBef>
              <a:buClr>
                <a:srgbClr val="D2600C"/>
              </a:buClr>
              <a:buSzPct val="85000"/>
              <a:buFont typeface="Wingdings"/>
              <a:buChar char=""/>
              <a:tabLst>
                <a:tab pos="354965" algn="l"/>
                <a:tab pos="355600" algn="l"/>
              </a:tabLst>
            </a:pPr>
            <a:r>
              <a:rPr lang="en-US" sz="2000" dirty="0" smtClean="0">
                <a:solidFill>
                  <a:srgbClr val="FF0000"/>
                </a:solidFill>
                <a:latin typeface="Carlito"/>
                <a:cs typeface="Carlito"/>
              </a:rPr>
              <a:t>URL contains 4 things : method, host  computer, port and path,</a:t>
            </a:r>
            <a:endParaRPr sz="2000" dirty="0">
              <a:latin typeface="Carlito"/>
              <a:cs typeface="Carlito"/>
            </a:endParaRPr>
          </a:p>
          <a:p>
            <a:pPr marL="354965" indent="-342900">
              <a:lnSpc>
                <a:spcPct val="100000"/>
              </a:lnSpc>
              <a:spcBef>
                <a:spcPts val="480"/>
              </a:spcBef>
              <a:buClr>
                <a:srgbClr val="D2600C"/>
              </a:buClr>
              <a:buSzPct val="85000"/>
              <a:buFont typeface="Wingdings"/>
              <a:buChar char=""/>
              <a:tabLst>
                <a:tab pos="354965" algn="l"/>
                <a:tab pos="355600" algn="l"/>
              </a:tabLst>
            </a:pPr>
            <a:r>
              <a:rPr sz="2000" dirty="0">
                <a:solidFill>
                  <a:srgbClr val="FFFFFF"/>
                </a:solidFill>
                <a:latin typeface="Carlito"/>
                <a:cs typeface="Carlito"/>
              </a:rPr>
              <a:t>HTTP is </a:t>
            </a:r>
            <a:r>
              <a:rPr sz="2000" spc="-5" dirty="0">
                <a:solidFill>
                  <a:srgbClr val="FFFFFF"/>
                </a:solidFill>
                <a:latin typeface="Carlito"/>
                <a:cs typeface="Carlito"/>
              </a:rPr>
              <a:t>used </a:t>
            </a:r>
            <a:r>
              <a:rPr sz="2000" dirty="0">
                <a:solidFill>
                  <a:srgbClr val="FFFFFF"/>
                </a:solidFill>
                <a:latin typeface="Carlito"/>
                <a:cs typeface="Carlito"/>
              </a:rPr>
              <a:t>as the webpage application layer</a:t>
            </a:r>
            <a:r>
              <a:rPr sz="2000" spc="-40" dirty="0">
                <a:solidFill>
                  <a:srgbClr val="FFFFFF"/>
                </a:solidFill>
                <a:latin typeface="Carlito"/>
                <a:cs typeface="Carlito"/>
              </a:rPr>
              <a:t> </a:t>
            </a:r>
            <a:r>
              <a:rPr sz="2000" dirty="0">
                <a:solidFill>
                  <a:srgbClr val="FFFFFF"/>
                </a:solidFill>
                <a:latin typeface="Carlito"/>
                <a:cs typeface="Carlito"/>
              </a:rPr>
              <a:t>protocol</a:t>
            </a:r>
            <a:endParaRPr sz="2000" dirty="0">
              <a:latin typeface="Carlito"/>
              <a:cs typeface="Carlito"/>
            </a:endParaRPr>
          </a:p>
          <a:p>
            <a:pPr marL="354965" indent="-342900">
              <a:lnSpc>
                <a:spcPct val="100000"/>
              </a:lnSpc>
              <a:spcBef>
                <a:spcPts val="480"/>
              </a:spcBef>
              <a:buClr>
                <a:srgbClr val="D2600C"/>
              </a:buClr>
              <a:buSzPct val="85000"/>
              <a:buFont typeface="Wingdings"/>
              <a:buChar char=""/>
              <a:tabLst>
                <a:tab pos="354965" algn="l"/>
                <a:tab pos="355600" algn="l"/>
              </a:tabLst>
            </a:pPr>
            <a:r>
              <a:rPr sz="2000" dirty="0">
                <a:solidFill>
                  <a:srgbClr val="FFFFFF"/>
                </a:solidFill>
                <a:latin typeface="Carlito"/>
                <a:cs typeface="Carlito"/>
              </a:rPr>
              <a:t>client/server</a:t>
            </a:r>
            <a:r>
              <a:rPr sz="2000" spc="10" dirty="0">
                <a:solidFill>
                  <a:srgbClr val="FFFFFF"/>
                </a:solidFill>
                <a:latin typeface="Carlito"/>
                <a:cs typeface="Carlito"/>
              </a:rPr>
              <a:t> </a:t>
            </a:r>
            <a:r>
              <a:rPr sz="2000" spc="-5" dirty="0">
                <a:solidFill>
                  <a:srgbClr val="FFFFFF"/>
                </a:solidFill>
                <a:latin typeface="Carlito"/>
                <a:cs typeface="Carlito"/>
              </a:rPr>
              <a:t>model</a:t>
            </a:r>
            <a:endParaRPr sz="2000" dirty="0">
              <a:latin typeface="Carlito"/>
              <a:cs typeface="Carlito"/>
            </a:endParaRPr>
          </a:p>
          <a:p>
            <a:pPr marL="812165" marR="457200" lvl="1" indent="-342900">
              <a:lnSpc>
                <a:spcPct val="100000"/>
              </a:lnSpc>
              <a:spcBef>
                <a:spcPts val="480"/>
              </a:spcBef>
              <a:buClr>
                <a:srgbClr val="D2600C"/>
              </a:buClr>
              <a:buSzPct val="75000"/>
              <a:buFont typeface="Wingdings"/>
              <a:buChar char=""/>
              <a:tabLst>
                <a:tab pos="812165" algn="l"/>
                <a:tab pos="812800" algn="l"/>
              </a:tabLst>
            </a:pPr>
            <a:r>
              <a:rPr sz="2000" i="1" spc="-5" dirty="0">
                <a:solidFill>
                  <a:srgbClr val="FF0000"/>
                </a:solidFill>
                <a:latin typeface="Carlito"/>
                <a:cs typeface="Carlito"/>
              </a:rPr>
              <a:t>client: </a:t>
            </a:r>
            <a:r>
              <a:rPr sz="2000" spc="-5" dirty="0">
                <a:solidFill>
                  <a:srgbClr val="FFFFFF"/>
                </a:solidFill>
                <a:latin typeface="Carlito"/>
                <a:cs typeface="Carlito"/>
              </a:rPr>
              <a:t>browser </a:t>
            </a:r>
            <a:r>
              <a:rPr sz="2000" dirty="0">
                <a:solidFill>
                  <a:srgbClr val="FFFFFF"/>
                </a:solidFill>
                <a:latin typeface="Carlito"/>
                <a:cs typeface="Carlito"/>
              </a:rPr>
              <a:t>that requests, </a:t>
            </a:r>
            <a:r>
              <a:rPr sz="2000" spc="-5" dirty="0">
                <a:solidFill>
                  <a:srgbClr val="FFFFFF"/>
                </a:solidFill>
                <a:latin typeface="Carlito"/>
                <a:cs typeface="Carlito"/>
              </a:rPr>
              <a:t>receives, “displays” </a:t>
            </a:r>
            <a:r>
              <a:rPr sz="2000" dirty="0">
                <a:solidFill>
                  <a:srgbClr val="FFFFFF"/>
                </a:solidFill>
                <a:latin typeface="Carlito"/>
                <a:cs typeface="Carlito"/>
              </a:rPr>
              <a:t>Web  </a:t>
            </a:r>
            <a:r>
              <a:rPr sz="2000" spc="-5" dirty="0">
                <a:solidFill>
                  <a:srgbClr val="FFFFFF"/>
                </a:solidFill>
                <a:latin typeface="Carlito"/>
                <a:cs typeface="Carlito"/>
              </a:rPr>
              <a:t>objects</a:t>
            </a:r>
            <a:endParaRPr sz="2000" dirty="0">
              <a:latin typeface="Carlito"/>
              <a:cs typeface="Carlito"/>
            </a:endParaRPr>
          </a:p>
          <a:p>
            <a:pPr marL="812165" lvl="1" indent="-343535">
              <a:lnSpc>
                <a:spcPct val="100000"/>
              </a:lnSpc>
              <a:spcBef>
                <a:spcPts val="484"/>
              </a:spcBef>
              <a:buClr>
                <a:srgbClr val="D2600C"/>
              </a:buClr>
              <a:buSzPct val="75000"/>
              <a:buFont typeface="Wingdings"/>
              <a:buChar char=""/>
              <a:tabLst>
                <a:tab pos="812165" algn="l"/>
                <a:tab pos="812800" algn="l"/>
              </a:tabLst>
            </a:pPr>
            <a:r>
              <a:rPr sz="2000" i="1" spc="-5" dirty="0">
                <a:solidFill>
                  <a:srgbClr val="FF0000"/>
                </a:solidFill>
                <a:latin typeface="Carlito"/>
                <a:cs typeface="Carlito"/>
              </a:rPr>
              <a:t>server: </a:t>
            </a:r>
            <a:r>
              <a:rPr sz="2000" dirty="0">
                <a:solidFill>
                  <a:srgbClr val="FFFFFF"/>
                </a:solidFill>
                <a:latin typeface="Carlito"/>
                <a:cs typeface="Carlito"/>
              </a:rPr>
              <a:t>Web </a:t>
            </a:r>
            <a:r>
              <a:rPr sz="2000" spc="-5" dirty="0">
                <a:solidFill>
                  <a:srgbClr val="FFFFFF"/>
                </a:solidFill>
                <a:latin typeface="Carlito"/>
                <a:cs typeface="Carlito"/>
              </a:rPr>
              <a:t>server sends objects </a:t>
            </a:r>
            <a:r>
              <a:rPr sz="2000" dirty="0">
                <a:solidFill>
                  <a:srgbClr val="FFFFFF"/>
                </a:solidFill>
                <a:latin typeface="Carlito"/>
                <a:cs typeface="Carlito"/>
              </a:rPr>
              <a:t>in </a:t>
            </a:r>
            <a:r>
              <a:rPr sz="2000" spc="-5" dirty="0">
                <a:solidFill>
                  <a:srgbClr val="FFFFFF"/>
                </a:solidFill>
                <a:latin typeface="Carlito"/>
                <a:cs typeface="Carlito"/>
              </a:rPr>
              <a:t>response </a:t>
            </a:r>
            <a:r>
              <a:rPr sz="2000" dirty="0">
                <a:solidFill>
                  <a:srgbClr val="FFFFFF"/>
                </a:solidFill>
                <a:latin typeface="Carlito"/>
                <a:cs typeface="Carlito"/>
              </a:rPr>
              <a:t>to</a:t>
            </a:r>
            <a:r>
              <a:rPr sz="2000" spc="-10" dirty="0">
                <a:solidFill>
                  <a:srgbClr val="FFFFFF"/>
                </a:solidFill>
                <a:latin typeface="Carlito"/>
                <a:cs typeface="Carlito"/>
              </a:rPr>
              <a:t> </a:t>
            </a:r>
            <a:r>
              <a:rPr sz="2000" dirty="0">
                <a:solidFill>
                  <a:srgbClr val="FFFFFF"/>
                </a:solidFill>
                <a:latin typeface="Carlito"/>
                <a:cs typeface="Carlito"/>
              </a:rPr>
              <a:t>requests</a:t>
            </a:r>
            <a:endParaRPr sz="2000" dirty="0">
              <a:latin typeface="Carlito"/>
              <a:cs typeface="Carlito"/>
            </a:endParaRPr>
          </a:p>
          <a:p>
            <a:pPr marL="354965" indent="-342900">
              <a:lnSpc>
                <a:spcPct val="100000"/>
              </a:lnSpc>
              <a:spcBef>
                <a:spcPts val="480"/>
              </a:spcBef>
              <a:buClr>
                <a:srgbClr val="D2600C"/>
              </a:buClr>
              <a:buSzPct val="85000"/>
              <a:buFont typeface="Wingdings"/>
              <a:buChar char=""/>
              <a:tabLst>
                <a:tab pos="354965" algn="l"/>
                <a:tab pos="355600" algn="l"/>
              </a:tabLst>
            </a:pPr>
            <a:r>
              <a:rPr sz="2000" spc="-5" dirty="0">
                <a:solidFill>
                  <a:srgbClr val="FFFFFF"/>
                </a:solidFill>
                <a:latin typeface="Carlito"/>
                <a:cs typeface="Carlito"/>
              </a:rPr>
              <a:t>uses </a:t>
            </a:r>
            <a:r>
              <a:rPr sz="2000" spc="-15" dirty="0">
                <a:solidFill>
                  <a:srgbClr val="FFFFFF"/>
                </a:solidFill>
                <a:latin typeface="Carlito"/>
                <a:cs typeface="Carlito"/>
              </a:rPr>
              <a:t>TCP </a:t>
            </a:r>
            <a:r>
              <a:rPr sz="2000" dirty="0">
                <a:solidFill>
                  <a:srgbClr val="FFFFFF"/>
                </a:solidFill>
                <a:latin typeface="Carlito"/>
                <a:cs typeface="Carlito"/>
              </a:rPr>
              <a:t>– </a:t>
            </a:r>
            <a:r>
              <a:rPr sz="2000" spc="-15" dirty="0">
                <a:solidFill>
                  <a:srgbClr val="FFFFFF"/>
                </a:solidFill>
                <a:latin typeface="Carlito"/>
                <a:cs typeface="Carlito"/>
              </a:rPr>
              <a:t>Port</a:t>
            </a:r>
            <a:r>
              <a:rPr sz="2000" dirty="0">
                <a:solidFill>
                  <a:srgbClr val="FFFFFF"/>
                </a:solidFill>
                <a:latin typeface="Carlito"/>
                <a:cs typeface="Carlito"/>
              </a:rPr>
              <a:t> 80</a:t>
            </a:r>
            <a:endParaRPr sz="2000" dirty="0">
              <a:latin typeface="Carlito"/>
              <a:cs typeface="Carlito"/>
            </a:endParaRPr>
          </a:p>
          <a:p>
            <a:pPr marL="354965" indent="-342900">
              <a:lnSpc>
                <a:spcPct val="100000"/>
              </a:lnSpc>
              <a:spcBef>
                <a:spcPts val="480"/>
              </a:spcBef>
              <a:buClr>
                <a:srgbClr val="D2600C"/>
              </a:buClr>
              <a:buSzPct val="85000"/>
              <a:buFont typeface="Wingdings"/>
              <a:buChar char=""/>
              <a:tabLst>
                <a:tab pos="354965" algn="l"/>
                <a:tab pos="355600" algn="l"/>
              </a:tabLst>
            </a:pPr>
            <a:r>
              <a:rPr sz="2000" spc="-5" dirty="0">
                <a:solidFill>
                  <a:srgbClr val="FFFFFF"/>
                </a:solidFill>
                <a:latin typeface="Carlito"/>
                <a:cs typeface="Carlito"/>
              </a:rPr>
              <a:t>assures</a:t>
            </a:r>
            <a:r>
              <a:rPr sz="2000" spc="15" dirty="0">
                <a:solidFill>
                  <a:srgbClr val="FFFFFF"/>
                </a:solidFill>
                <a:latin typeface="Carlito"/>
                <a:cs typeface="Carlito"/>
              </a:rPr>
              <a:t> </a:t>
            </a:r>
            <a:r>
              <a:rPr sz="2000" spc="-10" dirty="0">
                <a:solidFill>
                  <a:srgbClr val="FFFFFF"/>
                </a:solidFill>
                <a:latin typeface="Carlito"/>
                <a:cs typeface="Carlito"/>
              </a:rPr>
              <a:t>inter-operatability</a:t>
            </a:r>
            <a:endParaRPr sz="20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34</a:t>
            </a:fld>
            <a:endParaRPr 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298526"/>
            <a:ext cx="7391399" cy="635000"/>
          </a:xfrm>
          <a:prstGeom prst="rect">
            <a:avLst/>
          </a:prstGeom>
        </p:spPr>
        <p:txBody>
          <a:bodyPr vert="horz" wrap="square" lIns="0" tIns="12065" rIns="0" bIns="0" rtlCol="0">
            <a:spAutoFit/>
          </a:bodyPr>
          <a:lstStyle/>
          <a:p>
            <a:pPr marL="12700">
              <a:lnSpc>
                <a:spcPct val="100000"/>
              </a:lnSpc>
              <a:spcBef>
                <a:spcPts val="95"/>
              </a:spcBef>
            </a:pPr>
            <a:r>
              <a:rPr spc="5" dirty="0"/>
              <a:t>HTTP</a:t>
            </a:r>
            <a:r>
              <a:rPr spc="-60" dirty="0"/>
              <a:t> </a:t>
            </a:r>
            <a:r>
              <a:rPr spc="-5" dirty="0"/>
              <a:t>Connections</a:t>
            </a:r>
          </a:p>
        </p:txBody>
      </p:sp>
      <p:sp>
        <p:nvSpPr>
          <p:cNvPr id="3" name="object 3"/>
          <p:cNvSpPr txBox="1"/>
          <p:nvPr/>
        </p:nvSpPr>
        <p:spPr>
          <a:xfrm>
            <a:off x="1039164" y="1145006"/>
            <a:ext cx="6220460" cy="1794510"/>
          </a:xfrm>
          <a:prstGeom prst="rect">
            <a:avLst/>
          </a:prstGeom>
        </p:spPr>
        <p:txBody>
          <a:bodyPr vert="horz" wrap="square" lIns="0" tIns="73660" rIns="0" bIns="0" rtlCol="0">
            <a:spAutoFit/>
          </a:bodyPr>
          <a:lstStyle/>
          <a:p>
            <a:pPr marL="195580" indent="-182880">
              <a:lnSpc>
                <a:spcPct val="100000"/>
              </a:lnSpc>
              <a:spcBef>
                <a:spcPts val="580"/>
              </a:spcBef>
              <a:buClr>
                <a:srgbClr val="FF8500"/>
              </a:buClr>
              <a:buFont typeface="Wingdings"/>
              <a:buChar char=""/>
              <a:tabLst>
                <a:tab pos="195580" algn="l"/>
              </a:tabLst>
            </a:pPr>
            <a:r>
              <a:rPr sz="2000" b="1" u="heavy" spc="-10" dirty="0">
                <a:solidFill>
                  <a:srgbClr val="FF0000"/>
                </a:solidFill>
                <a:uFill>
                  <a:solidFill>
                    <a:srgbClr val="FF0000"/>
                  </a:solidFill>
                </a:uFill>
                <a:latin typeface="Carlito"/>
                <a:cs typeface="Carlito"/>
              </a:rPr>
              <a:t>Non-Persistent</a:t>
            </a:r>
            <a:r>
              <a:rPr sz="2000" b="1" u="heavy" spc="-35" dirty="0">
                <a:solidFill>
                  <a:srgbClr val="FF0000"/>
                </a:solidFill>
                <a:uFill>
                  <a:solidFill>
                    <a:srgbClr val="FF0000"/>
                  </a:solidFill>
                </a:uFill>
                <a:latin typeface="Carlito"/>
                <a:cs typeface="Carlito"/>
              </a:rPr>
              <a:t> </a:t>
            </a:r>
            <a:r>
              <a:rPr sz="2000" b="1" u="heavy" dirty="0">
                <a:solidFill>
                  <a:srgbClr val="FF0000"/>
                </a:solidFill>
                <a:uFill>
                  <a:solidFill>
                    <a:srgbClr val="FF0000"/>
                  </a:solidFill>
                </a:uFill>
                <a:latin typeface="Carlito"/>
                <a:cs typeface="Carlito"/>
              </a:rPr>
              <a:t>HTTP</a:t>
            </a:r>
            <a:endParaRPr sz="2000" dirty="0">
              <a:latin typeface="Carlito"/>
              <a:cs typeface="Carlito"/>
            </a:endParaRPr>
          </a:p>
          <a:p>
            <a:pPr marL="467995" lvl="1" indent="-183515">
              <a:lnSpc>
                <a:spcPct val="100000"/>
              </a:lnSpc>
              <a:spcBef>
                <a:spcPts val="480"/>
              </a:spcBef>
              <a:buClr>
                <a:srgbClr val="FF8500"/>
              </a:buClr>
              <a:buFont typeface="Wingdings"/>
              <a:buChar char=""/>
              <a:tabLst>
                <a:tab pos="468630" algn="l"/>
              </a:tabLst>
            </a:pPr>
            <a:r>
              <a:rPr sz="2000" spc="-25" dirty="0">
                <a:solidFill>
                  <a:srgbClr val="FFFFFF"/>
                </a:solidFill>
                <a:latin typeface="Carlito"/>
                <a:cs typeface="Carlito"/>
              </a:rPr>
              <a:t>At </a:t>
            </a:r>
            <a:r>
              <a:rPr sz="2000" spc="-10" dirty="0">
                <a:solidFill>
                  <a:srgbClr val="FFFFFF"/>
                </a:solidFill>
                <a:latin typeface="Carlito"/>
                <a:cs typeface="Carlito"/>
              </a:rPr>
              <a:t>most </a:t>
            </a:r>
            <a:r>
              <a:rPr sz="2000" spc="-5" dirty="0">
                <a:solidFill>
                  <a:srgbClr val="FFFFFF"/>
                </a:solidFill>
                <a:latin typeface="Carlito"/>
                <a:cs typeface="Carlito"/>
              </a:rPr>
              <a:t>one object </a:t>
            </a:r>
            <a:r>
              <a:rPr sz="2000" dirty="0">
                <a:solidFill>
                  <a:srgbClr val="FFFFFF"/>
                </a:solidFill>
                <a:latin typeface="Carlito"/>
                <a:cs typeface="Carlito"/>
              </a:rPr>
              <a:t>is </a:t>
            </a:r>
            <a:r>
              <a:rPr sz="2000" spc="-10" dirty="0">
                <a:solidFill>
                  <a:srgbClr val="FFFFFF"/>
                </a:solidFill>
                <a:latin typeface="Carlito"/>
                <a:cs typeface="Carlito"/>
              </a:rPr>
              <a:t>sent over </a:t>
            </a:r>
            <a:r>
              <a:rPr sz="2000" dirty="0">
                <a:solidFill>
                  <a:srgbClr val="FFFFFF"/>
                </a:solidFill>
                <a:latin typeface="Carlito"/>
                <a:cs typeface="Carlito"/>
              </a:rPr>
              <a:t>a </a:t>
            </a:r>
            <a:r>
              <a:rPr sz="2000" spc="-15" dirty="0">
                <a:solidFill>
                  <a:srgbClr val="FFFFFF"/>
                </a:solidFill>
                <a:latin typeface="Carlito"/>
                <a:cs typeface="Carlito"/>
              </a:rPr>
              <a:t>TCP</a:t>
            </a:r>
            <a:r>
              <a:rPr sz="2000" spc="25" dirty="0">
                <a:solidFill>
                  <a:srgbClr val="FFFFFF"/>
                </a:solidFill>
                <a:latin typeface="Carlito"/>
                <a:cs typeface="Carlito"/>
              </a:rPr>
              <a:t> </a:t>
            </a:r>
            <a:r>
              <a:rPr sz="2000" dirty="0">
                <a:solidFill>
                  <a:srgbClr val="FFFFFF"/>
                </a:solidFill>
                <a:latin typeface="Carlito"/>
                <a:cs typeface="Carlito"/>
              </a:rPr>
              <a:t>connection.</a:t>
            </a:r>
            <a:endParaRPr sz="2000" dirty="0">
              <a:latin typeface="Carlito"/>
              <a:cs typeface="Carlito"/>
            </a:endParaRPr>
          </a:p>
          <a:p>
            <a:pPr marL="195580" indent="-182880">
              <a:lnSpc>
                <a:spcPct val="100000"/>
              </a:lnSpc>
              <a:spcBef>
                <a:spcPts val="480"/>
              </a:spcBef>
              <a:buClr>
                <a:srgbClr val="FF8500"/>
              </a:buClr>
              <a:buFont typeface="Wingdings"/>
              <a:buChar char=""/>
              <a:tabLst>
                <a:tab pos="195580" algn="l"/>
              </a:tabLst>
            </a:pPr>
            <a:r>
              <a:rPr sz="2000" b="1" u="heavy" spc="-15" dirty="0">
                <a:solidFill>
                  <a:srgbClr val="FF0000"/>
                </a:solidFill>
                <a:uFill>
                  <a:solidFill>
                    <a:srgbClr val="FF0000"/>
                  </a:solidFill>
                </a:uFill>
                <a:latin typeface="Carlito"/>
                <a:cs typeface="Carlito"/>
              </a:rPr>
              <a:t>Persistent</a:t>
            </a:r>
            <a:r>
              <a:rPr sz="2000" b="1" u="heavy" spc="-25" dirty="0">
                <a:solidFill>
                  <a:srgbClr val="FF0000"/>
                </a:solidFill>
                <a:uFill>
                  <a:solidFill>
                    <a:srgbClr val="FF0000"/>
                  </a:solidFill>
                </a:uFill>
                <a:latin typeface="Carlito"/>
                <a:cs typeface="Carlito"/>
              </a:rPr>
              <a:t> </a:t>
            </a:r>
            <a:r>
              <a:rPr sz="2000" b="1" u="heavy" dirty="0">
                <a:solidFill>
                  <a:srgbClr val="FF0000"/>
                </a:solidFill>
                <a:uFill>
                  <a:solidFill>
                    <a:srgbClr val="FF0000"/>
                  </a:solidFill>
                </a:uFill>
                <a:latin typeface="Carlito"/>
                <a:cs typeface="Carlito"/>
              </a:rPr>
              <a:t>HTTP</a:t>
            </a:r>
            <a:endParaRPr sz="2000" dirty="0">
              <a:latin typeface="Carlito"/>
              <a:cs typeface="Carlito"/>
            </a:endParaRPr>
          </a:p>
          <a:p>
            <a:pPr marL="467995" marR="5080" lvl="1" indent="-182880">
              <a:lnSpc>
                <a:spcPct val="100000"/>
              </a:lnSpc>
              <a:spcBef>
                <a:spcPts val="480"/>
              </a:spcBef>
              <a:buClr>
                <a:srgbClr val="FF8500"/>
              </a:buClr>
              <a:buFont typeface="Wingdings"/>
              <a:buChar char=""/>
              <a:tabLst>
                <a:tab pos="468630" algn="l"/>
              </a:tabLst>
            </a:pPr>
            <a:r>
              <a:rPr sz="2000" spc="-5" dirty="0">
                <a:solidFill>
                  <a:srgbClr val="FFFFFF"/>
                </a:solidFill>
                <a:latin typeface="Carlito"/>
                <a:cs typeface="Carlito"/>
              </a:rPr>
              <a:t>Multiple objects can be </a:t>
            </a:r>
            <a:r>
              <a:rPr sz="2000" spc="-10" dirty="0">
                <a:solidFill>
                  <a:srgbClr val="FFFFFF"/>
                </a:solidFill>
                <a:latin typeface="Carlito"/>
                <a:cs typeface="Carlito"/>
              </a:rPr>
              <a:t>sent over </a:t>
            </a:r>
            <a:r>
              <a:rPr sz="2000" spc="-5" dirty="0">
                <a:solidFill>
                  <a:srgbClr val="FFFFFF"/>
                </a:solidFill>
                <a:latin typeface="Carlito"/>
                <a:cs typeface="Carlito"/>
              </a:rPr>
              <a:t>single </a:t>
            </a:r>
            <a:r>
              <a:rPr sz="2000" spc="-15" dirty="0">
                <a:solidFill>
                  <a:srgbClr val="FFFFFF"/>
                </a:solidFill>
                <a:latin typeface="Carlito"/>
                <a:cs typeface="Carlito"/>
              </a:rPr>
              <a:t>TCP </a:t>
            </a:r>
            <a:r>
              <a:rPr sz="2000" dirty="0">
                <a:solidFill>
                  <a:srgbClr val="FFFFFF"/>
                </a:solidFill>
                <a:latin typeface="Carlito"/>
                <a:cs typeface="Carlito"/>
              </a:rPr>
              <a:t>connection  </a:t>
            </a:r>
            <a:r>
              <a:rPr sz="2000" spc="-5" dirty="0">
                <a:solidFill>
                  <a:srgbClr val="FFFFFF"/>
                </a:solidFill>
                <a:latin typeface="Carlito"/>
                <a:cs typeface="Carlito"/>
              </a:rPr>
              <a:t>between client </a:t>
            </a:r>
            <a:r>
              <a:rPr sz="2000" dirty="0">
                <a:solidFill>
                  <a:srgbClr val="FFFFFF"/>
                </a:solidFill>
                <a:latin typeface="Carlito"/>
                <a:cs typeface="Carlito"/>
              </a:rPr>
              <a:t>and </a:t>
            </a:r>
            <a:r>
              <a:rPr sz="2000" spc="-35" dirty="0">
                <a:solidFill>
                  <a:srgbClr val="FFFFFF"/>
                </a:solidFill>
                <a:latin typeface="Carlito"/>
                <a:cs typeface="Carlito"/>
              </a:rPr>
              <a:t>server.</a:t>
            </a:r>
            <a:endParaRPr sz="20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35</a:t>
            </a:fld>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6632" y="11429"/>
            <a:ext cx="8697367" cy="1243289"/>
          </a:xfrm>
          <a:prstGeom prst="rect">
            <a:avLst/>
          </a:prstGeom>
        </p:spPr>
        <p:txBody>
          <a:bodyPr vert="horz" wrap="square" lIns="0" tIns="12065" rIns="0" bIns="0" rtlCol="0">
            <a:spAutoFit/>
          </a:bodyPr>
          <a:lstStyle/>
          <a:p>
            <a:pPr marL="12700">
              <a:lnSpc>
                <a:spcPct val="100000"/>
              </a:lnSpc>
              <a:spcBef>
                <a:spcPts val="95"/>
              </a:spcBef>
            </a:pPr>
            <a:r>
              <a:rPr spc="-25" dirty="0"/>
              <a:t>Non-Persistent </a:t>
            </a:r>
            <a:r>
              <a:rPr spc="5" dirty="0"/>
              <a:t>HTTP: </a:t>
            </a:r>
            <a:r>
              <a:rPr spc="-15" dirty="0"/>
              <a:t>Response</a:t>
            </a:r>
            <a:r>
              <a:rPr spc="55" dirty="0"/>
              <a:t> </a:t>
            </a:r>
            <a:r>
              <a:rPr spc="-5" dirty="0"/>
              <a:t>time</a:t>
            </a:r>
          </a:p>
        </p:txBody>
      </p:sp>
      <p:sp>
        <p:nvSpPr>
          <p:cNvPr id="4" name="object 4"/>
          <p:cNvSpPr/>
          <p:nvPr/>
        </p:nvSpPr>
        <p:spPr>
          <a:xfrm>
            <a:off x="3148180" y="996606"/>
            <a:ext cx="742800" cy="592992"/>
          </a:xfrm>
          <a:prstGeom prst="rect">
            <a:avLst/>
          </a:prstGeom>
          <a:blipFill>
            <a:blip r:embed="rId2" cstate="print"/>
            <a:stretch>
              <a:fillRect/>
            </a:stretch>
          </a:blipFill>
        </p:spPr>
        <p:txBody>
          <a:bodyPr wrap="square" lIns="0" tIns="0" rIns="0" bIns="0" rtlCol="0"/>
          <a:lstStyle/>
          <a:p>
            <a:endParaRPr/>
          </a:p>
        </p:txBody>
      </p:sp>
      <p:grpSp>
        <p:nvGrpSpPr>
          <p:cNvPr id="5" name="object 5"/>
          <p:cNvGrpSpPr/>
          <p:nvPr/>
        </p:nvGrpSpPr>
        <p:grpSpPr>
          <a:xfrm>
            <a:off x="5040312" y="582612"/>
            <a:ext cx="514350" cy="1076960"/>
            <a:chOff x="5040312" y="582612"/>
            <a:chExt cx="514350" cy="1076960"/>
          </a:xfrm>
        </p:grpSpPr>
        <p:sp>
          <p:nvSpPr>
            <p:cNvPr id="6" name="object 6"/>
            <p:cNvSpPr/>
            <p:nvPr/>
          </p:nvSpPr>
          <p:spPr>
            <a:xfrm>
              <a:off x="5045075" y="594334"/>
              <a:ext cx="504825" cy="1064895"/>
            </a:xfrm>
            <a:custGeom>
              <a:avLst/>
              <a:gdLst/>
              <a:ahLst/>
              <a:cxnLst/>
              <a:rect l="l" t="t" r="r" b="b"/>
              <a:pathLst>
                <a:path w="504825" h="1064895">
                  <a:moveTo>
                    <a:pt x="504825" y="816762"/>
                  </a:moveTo>
                  <a:lnTo>
                    <a:pt x="487997" y="816762"/>
                  </a:lnTo>
                  <a:lnTo>
                    <a:pt x="487997" y="0"/>
                  </a:lnTo>
                  <a:lnTo>
                    <a:pt x="255778" y="0"/>
                  </a:lnTo>
                  <a:lnTo>
                    <a:pt x="255778" y="233934"/>
                  </a:lnTo>
                  <a:lnTo>
                    <a:pt x="3429" y="233934"/>
                  </a:lnTo>
                  <a:lnTo>
                    <a:pt x="3429" y="1057681"/>
                  </a:lnTo>
                  <a:lnTo>
                    <a:pt x="5676" y="1057681"/>
                  </a:lnTo>
                  <a:lnTo>
                    <a:pt x="0" y="1064666"/>
                  </a:lnTo>
                  <a:lnTo>
                    <a:pt x="303149" y="1064666"/>
                  </a:lnTo>
                  <a:lnTo>
                    <a:pt x="308825" y="1057681"/>
                  </a:lnTo>
                  <a:lnTo>
                    <a:pt x="323151" y="1057681"/>
                  </a:lnTo>
                  <a:lnTo>
                    <a:pt x="323151" y="1040079"/>
                  </a:lnTo>
                  <a:lnTo>
                    <a:pt x="504825" y="816762"/>
                  </a:lnTo>
                  <a:close/>
                </a:path>
              </a:pathLst>
            </a:custGeom>
            <a:solidFill>
              <a:srgbClr val="33CCCC"/>
            </a:solidFill>
          </p:spPr>
          <p:txBody>
            <a:bodyPr wrap="square" lIns="0" tIns="0" rIns="0" bIns="0" rtlCol="0"/>
            <a:lstStyle/>
            <a:p>
              <a:endParaRPr/>
            </a:p>
          </p:txBody>
        </p:sp>
        <p:sp>
          <p:nvSpPr>
            <p:cNvPr id="7" name="object 7"/>
            <p:cNvSpPr/>
            <p:nvPr/>
          </p:nvSpPr>
          <p:spPr>
            <a:xfrm>
              <a:off x="5048503" y="828268"/>
              <a:ext cx="320040" cy="824230"/>
            </a:xfrm>
            <a:custGeom>
              <a:avLst/>
              <a:gdLst/>
              <a:ahLst/>
              <a:cxnLst/>
              <a:rect l="l" t="t" r="r" b="b"/>
              <a:pathLst>
                <a:path w="320039" h="824230">
                  <a:moveTo>
                    <a:pt x="0" y="823747"/>
                  </a:moveTo>
                  <a:lnTo>
                    <a:pt x="319722" y="823747"/>
                  </a:lnTo>
                  <a:lnTo>
                    <a:pt x="319722" y="0"/>
                  </a:lnTo>
                  <a:lnTo>
                    <a:pt x="0" y="0"/>
                  </a:lnTo>
                  <a:lnTo>
                    <a:pt x="0" y="823747"/>
                  </a:lnTo>
                  <a:close/>
                </a:path>
              </a:pathLst>
            </a:custGeom>
            <a:ln w="9525">
              <a:solidFill>
                <a:srgbClr val="FFFFFF"/>
              </a:solidFill>
            </a:ln>
          </p:spPr>
          <p:txBody>
            <a:bodyPr wrap="square" lIns="0" tIns="0" rIns="0" bIns="0" rtlCol="0"/>
            <a:lstStyle/>
            <a:p>
              <a:endParaRPr/>
            </a:p>
          </p:txBody>
        </p:sp>
        <p:sp>
          <p:nvSpPr>
            <p:cNvPr id="8" name="object 8"/>
            <p:cNvSpPr/>
            <p:nvPr/>
          </p:nvSpPr>
          <p:spPr>
            <a:xfrm>
              <a:off x="5045075" y="587375"/>
              <a:ext cx="504825" cy="248285"/>
            </a:xfrm>
            <a:custGeom>
              <a:avLst/>
              <a:gdLst/>
              <a:ahLst/>
              <a:cxnLst/>
              <a:rect l="l" t="t" r="r" b="b"/>
              <a:pathLst>
                <a:path w="504825" h="248284">
                  <a:moveTo>
                    <a:pt x="504825" y="0"/>
                  </a:moveTo>
                  <a:lnTo>
                    <a:pt x="201675" y="0"/>
                  </a:lnTo>
                  <a:lnTo>
                    <a:pt x="0" y="247776"/>
                  </a:lnTo>
                  <a:lnTo>
                    <a:pt x="303149" y="247776"/>
                  </a:lnTo>
                  <a:lnTo>
                    <a:pt x="504825" y="0"/>
                  </a:lnTo>
                  <a:close/>
                </a:path>
              </a:pathLst>
            </a:custGeom>
            <a:solidFill>
              <a:srgbClr val="33CCCC"/>
            </a:solidFill>
          </p:spPr>
          <p:txBody>
            <a:bodyPr wrap="square" lIns="0" tIns="0" rIns="0" bIns="0" rtlCol="0"/>
            <a:lstStyle/>
            <a:p>
              <a:endParaRPr/>
            </a:p>
          </p:txBody>
        </p:sp>
        <p:sp>
          <p:nvSpPr>
            <p:cNvPr id="9" name="object 9"/>
            <p:cNvSpPr/>
            <p:nvPr/>
          </p:nvSpPr>
          <p:spPr>
            <a:xfrm>
              <a:off x="5045075" y="587375"/>
              <a:ext cx="504825" cy="248285"/>
            </a:xfrm>
            <a:custGeom>
              <a:avLst/>
              <a:gdLst/>
              <a:ahLst/>
              <a:cxnLst/>
              <a:rect l="l" t="t" r="r" b="b"/>
              <a:pathLst>
                <a:path w="504825" h="248284">
                  <a:moveTo>
                    <a:pt x="0" y="247776"/>
                  </a:moveTo>
                  <a:lnTo>
                    <a:pt x="201675" y="0"/>
                  </a:lnTo>
                  <a:lnTo>
                    <a:pt x="504825" y="0"/>
                  </a:lnTo>
                  <a:lnTo>
                    <a:pt x="303149" y="247776"/>
                  </a:lnTo>
                  <a:lnTo>
                    <a:pt x="0" y="247776"/>
                  </a:lnTo>
                  <a:close/>
                </a:path>
              </a:pathLst>
            </a:custGeom>
            <a:ln w="9525">
              <a:solidFill>
                <a:srgbClr val="FFFFFF"/>
              </a:solidFill>
            </a:ln>
          </p:spPr>
          <p:txBody>
            <a:bodyPr wrap="square" lIns="0" tIns="0" rIns="0" bIns="0" rtlCol="0"/>
            <a:lstStyle/>
            <a:p>
              <a:endParaRPr/>
            </a:p>
          </p:txBody>
        </p:sp>
        <p:sp>
          <p:nvSpPr>
            <p:cNvPr id="10" name="object 10"/>
            <p:cNvSpPr/>
            <p:nvPr/>
          </p:nvSpPr>
          <p:spPr>
            <a:xfrm>
              <a:off x="5368163" y="604774"/>
              <a:ext cx="182245" cy="1047750"/>
            </a:xfrm>
            <a:custGeom>
              <a:avLst/>
              <a:gdLst/>
              <a:ahLst/>
              <a:cxnLst/>
              <a:rect l="l" t="t" r="r" b="b"/>
              <a:pathLst>
                <a:path w="182245" h="1047750">
                  <a:moveTo>
                    <a:pt x="181737" y="0"/>
                  </a:moveTo>
                  <a:lnTo>
                    <a:pt x="181737" y="806323"/>
                  </a:lnTo>
                </a:path>
                <a:path w="182245" h="1047750">
                  <a:moveTo>
                    <a:pt x="181737" y="806323"/>
                  </a:moveTo>
                  <a:lnTo>
                    <a:pt x="0" y="1047241"/>
                  </a:lnTo>
                </a:path>
              </a:pathLst>
            </a:custGeom>
            <a:ln w="9525">
              <a:solidFill>
                <a:srgbClr val="FFFFFF"/>
              </a:solidFill>
            </a:ln>
          </p:spPr>
          <p:txBody>
            <a:bodyPr wrap="square" lIns="0" tIns="0" rIns="0" bIns="0" rtlCol="0"/>
            <a:lstStyle/>
            <a:p>
              <a:endParaRPr/>
            </a:p>
          </p:txBody>
        </p:sp>
        <p:sp>
          <p:nvSpPr>
            <p:cNvPr id="11" name="object 11"/>
            <p:cNvSpPr/>
            <p:nvPr/>
          </p:nvSpPr>
          <p:spPr>
            <a:xfrm>
              <a:off x="5088890" y="936396"/>
              <a:ext cx="212090" cy="474980"/>
            </a:xfrm>
            <a:custGeom>
              <a:avLst/>
              <a:gdLst/>
              <a:ahLst/>
              <a:cxnLst/>
              <a:rect l="l" t="t" r="r" b="b"/>
              <a:pathLst>
                <a:path w="212089" h="474980">
                  <a:moveTo>
                    <a:pt x="212026" y="0"/>
                  </a:moveTo>
                  <a:lnTo>
                    <a:pt x="0" y="0"/>
                  </a:lnTo>
                  <a:lnTo>
                    <a:pt x="0" y="474700"/>
                  </a:lnTo>
                  <a:lnTo>
                    <a:pt x="212026" y="474700"/>
                  </a:lnTo>
                  <a:lnTo>
                    <a:pt x="212026" y="0"/>
                  </a:lnTo>
                  <a:close/>
                </a:path>
              </a:pathLst>
            </a:custGeom>
            <a:solidFill>
              <a:srgbClr val="D2600C"/>
            </a:solidFill>
          </p:spPr>
          <p:txBody>
            <a:bodyPr wrap="square" lIns="0" tIns="0" rIns="0" bIns="0" rtlCol="0"/>
            <a:lstStyle/>
            <a:p>
              <a:endParaRPr/>
            </a:p>
          </p:txBody>
        </p:sp>
        <p:sp>
          <p:nvSpPr>
            <p:cNvPr id="12" name="object 12"/>
            <p:cNvSpPr/>
            <p:nvPr/>
          </p:nvSpPr>
          <p:spPr>
            <a:xfrm>
              <a:off x="5088890" y="936396"/>
              <a:ext cx="212090" cy="474980"/>
            </a:xfrm>
            <a:custGeom>
              <a:avLst/>
              <a:gdLst/>
              <a:ahLst/>
              <a:cxnLst/>
              <a:rect l="l" t="t" r="r" b="b"/>
              <a:pathLst>
                <a:path w="212089" h="474980">
                  <a:moveTo>
                    <a:pt x="0" y="474700"/>
                  </a:moveTo>
                  <a:lnTo>
                    <a:pt x="212026" y="474700"/>
                  </a:lnTo>
                  <a:lnTo>
                    <a:pt x="212026" y="0"/>
                  </a:lnTo>
                  <a:lnTo>
                    <a:pt x="0" y="0"/>
                  </a:lnTo>
                  <a:lnTo>
                    <a:pt x="0" y="474700"/>
                  </a:lnTo>
                  <a:close/>
                </a:path>
              </a:pathLst>
            </a:custGeom>
            <a:ln w="9525">
              <a:solidFill>
                <a:srgbClr val="FFFFFF"/>
              </a:solidFill>
            </a:ln>
          </p:spPr>
          <p:txBody>
            <a:bodyPr wrap="square" lIns="0" tIns="0" rIns="0" bIns="0" rtlCol="0"/>
            <a:lstStyle/>
            <a:p>
              <a:endParaRPr/>
            </a:p>
          </p:txBody>
        </p:sp>
        <p:sp>
          <p:nvSpPr>
            <p:cNvPr id="13" name="object 13"/>
            <p:cNvSpPr/>
            <p:nvPr/>
          </p:nvSpPr>
          <p:spPr>
            <a:xfrm>
              <a:off x="5119115" y="1079474"/>
              <a:ext cx="161925" cy="167640"/>
            </a:xfrm>
            <a:custGeom>
              <a:avLst/>
              <a:gdLst/>
              <a:ahLst/>
              <a:cxnLst/>
              <a:rect l="l" t="t" r="r" b="b"/>
              <a:pathLst>
                <a:path w="161925" h="167640">
                  <a:moveTo>
                    <a:pt x="161544" y="0"/>
                  </a:moveTo>
                  <a:lnTo>
                    <a:pt x="0" y="0"/>
                  </a:lnTo>
                  <a:lnTo>
                    <a:pt x="0" y="167538"/>
                  </a:lnTo>
                  <a:lnTo>
                    <a:pt x="161544" y="167538"/>
                  </a:lnTo>
                  <a:lnTo>
                    <a:pt x="161544" y="0"/>
                  </a:lnTo>
                  <a:close/>
                </a:path>
              </a:pathLst>
            </a:custGeom>
            <a:solidFill>
              <a:srgbClr val="000000"/>
            </a:solidFill>
          </p:spPr>
          <p:txBody>
            <a:bodyPr wrap="square" lIns="0" tIns="0" rIns="0" bIns="0" rtlCol="0"/>
            <a:lstStyle/>
            <a:p>
              <a:endParaRPr/>
            </a:p>
          </p:txBody>
        </p:sp>
      </p:grpSp>
      <p:grpSp>
        <p:nvGrpSpPr>
          <p:cNvPr id="14" name="object 14"/>
          <p:cNvGrpSpPr/>
          <p:nvPr/>
        </p:nvGrpSpPr>
        <p:grpSpPr>
          <a:xfrm>
            <a:off x="3517900" y="1811273"/>
            <a:ext cx="1889760" cy="2881630"/>
            <a:chOff x="3517900" y="1811273"/>
            <a:chExt cx="1889760" cy="2881630"/>
          </a:xfrm>
        </p:grpSpPr>
        <p:sp>
          <p:nvSpPr>
            <p:cNvPr id="15" name="object 15"/>
            <p:cNvSpPr/>
            <p:nvPr/>
          </p:nvSpPr>
          <p:spPr>
            <a:xfrm>
              <a:off x="3519551" y="1811273"/>
              <a:ext cx="1767205" cy="2881630"/>
            </a:xfrm>
            <a:custGeom>
              <a:avLst/>
              <a:gdLst/>
              <a:ahLst/>
              <a:cxnLst/>
              <a:rect l="l" t="t" r="r" b="b"/>
              <a:pathLst>
                <a:path w="1767204" h="2881629">
                  <a:moveTo>
                    <a:pt x="44323" y="2724213"/>
                  </a:moveTo>
                  <a:lnTo>
                    <a:pt x="31623" y="2724213"/>
                  </a:lnTo>
                  <a:lnTo>
                    <a:pt x="31623" y="2736913"/>
                  </a:lnTo>
                  <a:lnTo>
                    <a:pt x="44323" y="2736913"/>
                  </a:lnTo>
                  <a:lnTo>
                    <a:pt x="44323" y="2724213"/>
                  </a:lnTo>
                  <a:close/>
                </a:path>
                <a:path w="1767204" h="2881629">
                  <a:moveTo>
                    <a:pt x="44323" y="2698813"/>
                  </a:moveTo>
                  <a:lnTo>
                    <a:pt x="31623" y="2698813"/>
                  </a:lnTo>
                  <a:lnTo>
                    <a:pt x="31623" y="2711513"/>
                  </a:lnTo>
                  <a:lnTo>
                    <a:pt x="44323" y="2711513"/>
                  </a:lnTo>
                  <a:lnTo>
                    <a:pt x="44323" y="2698813"/>
                  </a:lnTo>
                  <a:close/>
                </a:path>
                <a:path w="1767204" h="2881629">
                  <a:moveTo>
                    <a:pt x="44323" y="2673413"/>
                  </a:moveTo>
                  <a:lnTo>
                    <a:pt x="31623" y="2673413"/>
                  </a:lnTo>
                  <a:lnTo>
                    <a:pt x="31623" y="2686113"/>
                  </a:lnTo>
                  <a:lnTo>
                    <a:pt x="44323" y="2686113"/>
                  </a:lnTo>
                  <a:lnTo>
                    <a:pt x="44323" y="2673413"/>
                  </a:lnTo>
                  <a:close/>
                </a:path>
                <a:path w="1767204" h="2881629">
                  <a:moveTo>
                    <a:pt x="44323" y="2648013"/>
                  </a:moveTo>
                  <a:lnTo>
                    <a:pt x="31623" y="2648013"/>
                  </a:lnTo>
                  <a:lnTo>
                    <a:pt x="31623" y="2660713"/>
                  </a:lnTo>
                  <a:lnTo>
                    <a:pt x="44323" y="2660713"/>
                  </a:lnTo>
                  <a:lnTo>
                    <a:pt x="44323" y="2648013"/>
                  </a:lnTo>
                  <a:close/>
                </a:path>
                <a:path w="1767204" h="2881629">
                  <a:moveTo>
                    <a:pt x="44323" y="2622613"/>
                  </a:moveTo>
                  <a:lnTo>
                    <a:pt x="31623" y="2622613"/>
                  </a:lnTo>
                  <a:lnTo>
                    <a:pt x="31623" y="2635313"/>
                  </a:lnTo>
                  <a:lnTo>
                    <a:pt x="44323" y="2635313"/>
                  </a:lnTo>
                  <a:lnTo>
                    <a:pt x="44323" y="2622613"/>
                  </a:lnTo>
                  <a:close/>
                </a:path>
                <a:path w="1767204" h="2881629">
                  <a:moveTo>
                    <a:pt x="44323" y="2597213"/>
                  </a:moveTo>
                  <a:lnTo>
                    <a:pt x="31623" y="2597213"/>
                  </a:lnTo>
                  <a:lnTo>
                    <a:pt x="31623" y="2609913"/>
                  </a:lnTo>
                  <a:lnTo>
                    <a:pt x="44323" y="2609913"/>
                  </a:lnTo>
                  <a:lnTo>
                    <a:pt x="44323" y="2597213"/>
                  </a:lnTo>
                  <a:close/>
                </a:path>
                <a:path w="1767204" h="2881629">
                  <a:moveTo>
                    <a:pt x="44323" y="2571813"/>
                  </a:moveTo>
                  <a:lnTo>
                    <a:pt x="31623" y="2571813"/>
                  </a:lnTo>
                  <a:lnTo>
                    <a:pt x="31623" y="2584513"/>
                  </a:lnTo>
                  <a:lnTo>
                    <a:pt x="44323" y="2584513"/>
                  </a:lnTo>
                  <a:lnTo>
                    <a:pt x="44323" y="2571813"/>
                  </a:lnTo>
                  <a:close/>
                </a:path>
                <a:path w="1767204" h="2881629">
                  <a:moveTo>
                    <a:pt x="44323" y="2546413"/>
                  </a:moveTo>
                  <a:lnTo>
                    <a:pt x="31623" y="2546413"/>
                  </a:lnTo>
                  <a:lnTo>
                    <a:pt x="31623" y="2559113"/>
                  </a:lnTo>
                  <a:lnTo>
                    <a:pt x="44323" y="2559113"/>
                  </a:lnTo>
                  <a:lnTo>
                    <a:pt x="44323" y="2546413"/>
                  </a:lnTo>
                  <a:close/>
                </a:path>
                <a:path w="1767204" h="2881629">
                  <a:moveTo>
                    <a:pt x="44323" y="2521013"/>
                  </a:moveTo>
                  <a:lnTo>
                    <a:pt x="31623" y="2521013"/>
                  </a:lnTo>
                  <a:lnTo>
                    <a:pt x="31623" y="2533713"/>
                  </a:lnTo>
                  <a:lnTo>
                    <a:pt x="44323" y="2533713"/>
                  </a:lnTo>
                  <a:lnTo>
                    <a:pt x="44323" y="2521013"/>
                  </a:lnTo>
                  <a:close/>
                </a:path>
                <a:path w="1767204" h="2881629">
                  <a:moveTo>
                    <a:pt x="44323" y="2495613"/>
                  </a:moveTo>
                  <a:lnTo>
                    <a:pt x="31623" y="2495613"/>
                  </a:lnTo>
                  <a:lnTo>
                    <a:pt x="31623" y="2508313"/>
                  </a:lnTo>
                  <a:lnTo>
                    <a:pt x="44323" y="2508313"/>
                  </a:lnTo>
                  <a:lnTo>
                    <a:pt x="44323" y="2495613"/>
                  </a:lnTo>
                  <a:close/>
                </a:path>
                <a:path w="1767204" h="2881629">
                  <a:moveTo>
                    <a:pt x="44323" y="2470213"/>
                  </a:moveTo>
                  <a:lnTo>
                    <a:pt x="31623" y="2470213"/>
                  </a:lnTo>
                  <a:lnTo>
                    <a:pt x="31623" y="2482913"/>
                  </a:lnTo>
                  <a:lnTo>
                    <a:pt x="44323" y="2482913"/>
                  </a:lnTo>
                  <a:lnTo>
                    <a:pt x="44323" y="2470213"/>
                  </a:lnTo>
                  <a:close/>
                </a:path>
                <a:path w="1767204" h="2881629">
                  <a:moveTo>
                    <a:pt x="44323" y="2444813"/>
                  </a:moveTo>
                  <a:lnTo>
                    <a:pt x="31623" y="2444813"/>
                  </a:lnTo>
                  <a:lnTo>
                    <a:pt x="31623" y="2457513"/>
                  </a:lnTo>
                  <a:lnTo>
                    <a:pt x="44323" y="2457513"/>
                  </a:lnTo>
                  <a:lnTo>
                    <a:pt x="44323" y="2444813"/>
                  </a:lnTo>
                  <a:close/>
                </a:path>
                <a:path w="1767204" h="2881629">
                  <a:moveTo>
                    <a:pt x="44323" y="2419413"/>
                  </a:moveTo>
                  <a:lnTo>
                    <a:pt x="31623" y="2419413"/>
                  </a:lnTo>
                  <a:lnTo>
                    <a:pt x="31623" y="2432113"/>
                  </a:lnTo>
                  <a:lnTo>
                    <a:pt x="44323" y="2432113"/>
                  </a:lnTo>
                  <a:lnTo>
                    <a:pt x="44323" y="2419413"/>
                  </a:lnTo>
                  <a:close/>
                </a:path>
                <a:path w="1767204" h="2881629">
                  <a:moveTo>
                    <a:pt x="44323" y="2394013"/>
                  </a:moveTo>
                  <a:lnTo>
                    <a:pt x="31623" y="2394013"/>
                  </a:lnTo>
                  <a:lnTo>
                    <a:pt x="31623" y="2406713"/>
                  </a:lnTo>
                  <a:lnTo>
                    <a:pt x="44323" y="2406713"/>
                  </a:lnTo>
                  <a:lnTo>
                    <a:pt x="44323" y="2394013"/>
                  </a:lnTo>
                  <a:close/>
                </a:path>
                <a:path w="1767204" h="2881629">
                  <a:moveTo>
                    <a:pt x="44323" y="2368613"/>
                  </a:moveTo>
                  <a:lnTo>
                    <a:pt x="31623" y="2368613"/>
                  </a:lnTo>
                  <a:lnTo>
                    <a:pt x="31623" y="2381313"/>
                  </a:lnTo>
                  <a:lnTo>
                    <a:pt x="44323" y="2381313"/>
                  </a:lnTo>
                  <a:lnTo>
                    <a:pt x="44323" y="2368613"/>
                  </a:lnTo>
                  <a:close/>
                </a:path>
                <a:path w="1767204" h="2881629">
                  <a:moveTo>
                    <a:pt x="44323" y="2343213"/>
                  </a:moveTo>
                  <a:lnTo>
                    <a:pt x="31623" y="2343213"/>
                  </a:lnTo>
                  <a:lnTo>
                    <a:pt x="31623" y="2355913"/>
                  </a:lnTo>
                  <a:lnTo>
                    <a:pt x="44323" y="2355913"/>
                  </a:lnTo>
                  <a:lnTo>
                    <a:pt x="44323" y="2343213"/>
                  </a:lnTo>
                  <a:close/>
                </a:path>
                <a:path w="1767204" h="2881629">
                  <a:moveTo>
                    <a:pt x="44323" y="2317813"/>
                  </a:moveTo>
                  <a:lnTo>
                    <a:pt x="31623" y="2317813"/>
                  </a:lnTo>
                  <a:lnTo>
                    <a:pt x="31623" y="2330513"/>
                  </a:lnTo>
                  <a:lnTo>
                    <a:pt x="44323" y="2330513"/>
                  </a:lnTo>
                  <a:lnTo>
                    <a:pt x="44323" y="2317813"/>
                  </a:lnTo>
                  <a:close/>
                </a:path>
                <a:path w="1767204" h="2881629">
                  <a:moveTo>
                    <a:pt x="44323" y="2292413"/>
                  </a:moveTo>
                  <a:lnTo>
                    <a:pt x="31623" y="2292413"/>
                  </a:lnTo>
                  <a:lnTo>
                    <a:pt x="31623" y="2305113"/>
                  </a:lnTo>
                  <a:lnTo>
                    <a:pt x="44323" y="2305113"/>
                  </a:lnTo>
                  <a:lnTo>
                    <a:pt x="44323" y="2292413"/>
                  </a:lnTo>
                  <a:close/>
                </a:path>
                <a:path w="1767204" h="2881629">
                  <a:moveTo>
                    <a:pt x="44323" y="2267013"/>
                  </a:moveTo>
                  <a:lnTo>
                    <a:pt x="31623" y="2267013"/>
                  </a:lnTo>
                  <a:lnTo>
                    <a:pt x="31623" y="2279713"/>
                  </a:lnTo>
                  <a:lnTo>
                    <a:pt x="44323" y="2279713"/>
                  </a:lnTo>
                  <a:lnTo>
                    <a:pt x="44323" y="2267013"/>
                  </a:lnTo>
                  <a:close/>
                </a:path>
                <a:path w="1767204" h="2881629">
                  <a:moveTo>
                    <a:pt x="44323" y="2241613"/>
                  </a:moveTo>
                  <a:lnTo>
                    <a:pt x="31623" y="2241613"/>
                  </a:lnTo>
                  <a:lnTo>
                    <a:pt x="31623" y="2254313"/>
                  </a:lnTo>
                  <a:lnTo>
                    <a:pt x="44323" y="2254313"/>
                  </a:lnTo>
                  <a:lnTo>
                    <a:pt x="44323" y="2241613"/>
                  </a:lnTo>
                  <a:close/>
                </a:path>
                <a:path w="1767204" h="2881629">
                  <a:moveTo>
                    <a:pt x="44323" y="2216213"/>
                  </a:moveTo>
                  <a:lnTo>
                    <a:pt x="31623" y="2216213"/>
                  </a:lnTo>
                  <a:lnTo>
                    <a:pt x="31623" y="2228913"/>
                  </a:lnTo>
                  <a:lnTo>
                    <a:pt x="44323" y="2228913"/>
                  </a:lnTo>
                  <a:lnTo>
                    <a:pt x="44323" y="2216213"/>
                  </a:lnTo>
                  <a:close/>
                </a:path>
                <a:path w="1767204" h="2881629">
                  <a:moveTo>
                    <a:pt x="44323" y="2190813"/>
                  </a:moveTo>
                  <a:lnTo>
                    <a:pt x="31623" y="2190813"/>
                  </a:lnTo>
                  <a:lnTo>
                    <a:pt x="31623" y="2203513"/>
                  </a:lnTo>
                  <a:lnTo>
                    <a:pt x="44323" y="2203513"/>
                  </a:lnTo>
                  <a:lnTo>
                    <a:pt x="44323" y="2190813"/>
                  </a:lnTo>
                  <a:close/>
                </a:path>
                <a:path w="1767204" h="2881629">
                  <a:moveTo>
                    <a:pt x="44323" y="2165413"/>
                  </a:moveTo>
                  <a:lnTo>
                    <a:pt x="31623" y="2165413"/>
                  </a:lnTo>
                  <a:lnTo>
                    <a:pt x="31623" y="2178113"/>
                  </a:lnTo>
                  <a:lnTo>
                    <a:pt x="44323" y="2178113"/>
                  </a:lnTo>
                  <a:lnTo>
                    <a:pt x="44323" y="2165413"/>
                  </a:lnTo>
                  <a:close/>
                </a:path>
                <a:path w="1767204" h="2881629">
                  <a:moveTo>
                    <a:pt x="44323" y="2140013"/>
                  </a:moveTo>
                  <a:lnTo>
                    <a:pt x="31623" y="2140013"/>
                  </a:lnTo>
                  <a:lnTo>
                    <a:pt x="31623" y="2152713"/>
                  </a:lnTo>
                  <a:lnTo>
                    <a:pt x="44323" y="2152713"/>
                  </a:lnTo>
                  <a:lnTo>
                    <a:pt x="44323" y="2140013"/>
                  </a:lnTo>
                  <a:close/>
                </a:path>
                <a:path w="1767204" h="2881629">
                  <a:moveTo>
                    <a:pt x="44323" y="2114613"/>
                  </a:moveTo>
                  <a:lnTo>
                    <a:pt x="31623" y="2114613"/>
                  </a:lnTo>
                  <a:lnTo>
                    <a:pt x="31623" y="2127313"/>
                  </a:lnTo>
                  <a:lnTo>
                    <a:pt x="44323" y="2127313"/>
                  </a:lnTo>
                  <a:lnTo>
                    <a:pt x="44323" y="2114613"/>
                  </a:lnTo>
                  <a:close/>
                </a:path>
                <a:path w="1767204" h="2881629">
                  <a:moveTo>
                    <a:pt x="44323" y="2089213"/>
                  </a:moveTo>
                  <a:lnTo>
                    <a:pt x="31623" y="2089213"/>
                  </a:lnTo>
                  <a:lnTo>
                    <a:pt x="31623" y="2101913"/>
                  </a:lnTo>
                  <a:lnTo>
                    <a:pt x="44323" y="2101913"/>
                  </a:lnTo>
                  <a:lnTo>
                    <a:pt x="44323" y="2089213"/>
                  </a:lnTo>
                  <a:close/>
                </a:path>
                <a:path w="1767204" h="2881629">
                  <a:moveTo>
                    <a:pt x="44323" y="2063813"/>
                  </a:moveTo>
                  <a:lnTo>
                    <a:pt x="31623" y="2063813"/>
                  </a:lnTo>
                  <a:lnTo>
                    <a:pt x="31623" y="2076513"/>
                  </a:lnTo>
                  <a:lnTo>
                    <a:pt x="44323" y="2076513"/>
                  </a:lnTo>
                  <a:lnTo>
                    <a:pt x="44323" y="2063813"/>
                  </a:lnTo>
                  <a:close/>
                </a:path>
                <a:path w="1767204" h="2881629">
                  <a:moveTo>
                    <a:pt x="44323" y="2038350"/>
                  </a:moveTo>
                  <a:lnTo>
                    <a:pt x="31623" y="2038350"/>
                  </a:lnTo>
                  <a:lnTo>
                    <a:pt x="31623" y="2051050"/>
                  </a:lnTo>
                  <a:lnTo>
                    <a:pt x="44323" y="2051050"/>
                  </a:lnTo>
                  <a:lnTo>
                    <a:pt x="44323" y="2038350"/>
                  </a:lnTo>
                  <a:close/>
                </a:path>
                <a:path w="1767204" h="2881629">
                  <a:moveTo>
                    <a:pt x="44323" y="2012950"/>
                  </a:moveTo>
                  <a:lnTo>
                    <a:pt x="31623" y="2012950"/>
                  </a:lnTo>
                  <a:lnTo>
                    <a:pt x="31623" y="2025650"/>
                  </a:lnTo>
                  <a:lnTo>
                    <a:pt x="44323" y="2025650"/>
                  </a:lnTo>
                  <a:lnTo>
                    <a:pt x="44323" y="2012950"/>
                  </a:lnTo>
                  <a:close/>
                </a:path>
                <a:path w="1767204" h="2881629">
                  <a:moveTo>
                    <a:pt x="44323" y="1987550"/>
                  </a:moveTo>
                  <a:lnTo>
                    <a:pt x="31623" y="1987550"/>
                  </a:lnTo>
                  <a:lnTo>
                    <a:pt x="31623" y="2000250"/>
                  </a:lnTo>
                  <a:lnTo>
                    <a:pt x="44323" y="2000250"/>
                  </a:lnTo>
                  <a:lnTo>
                    <a:pt x="44323" y="1987550"/>
                  </a:lnTo>
                  <a:close/>
                </a:path>
                <a:path w="1767204" h="2881629">
                  <a:moveTo>
                    <a:pt x="44323" y="1962150"/>
                  </a:moveTo>
                  <a:lnTo>
                    <a:pt x="31623" y="1962150"/>
                  </a:lnTo>
                  <a:lnTo>
                    <a:pt x="31623" y="1974850"/>
                  </a:lnTo>
                  <a:lnTo>
                    <a:pt x="44323" y="1974850"/>
                  </a:lnTo>
                  <a:lnTo>
                    <a:pt x="44323" y="1962150"/>
                  </a:lnTo>
                  <a:close/>
                </a:path>
                <a:path w="1767204" h="2881629">
                  <a:moveTo>
                    <a:pt x="44323" y="1936750"/>
                  </a:moveTo>
                  <a:lnTo>
                    <a:pt x="31623" y="1936750"/>
                  </a:lnTo>
                  <a:lnTo>
                    <a:pt x="31623" y="1949450"/>
                  </a:lnTo>
                  <a:lnTo>
                    <a:pt x="44323" y="1949450"/>
                  </a:lnTo>
                  <a:lnTo>
                    <a:pt x="44323" y="1936750"/>
                  </a:lnTo>
                  <a:close/>
                </a:path>
                <a:path w="1767204" h="2881629">
                  <a:moveTo>
                    <a:pt x="44323" y="1911350"/>
                  </a:moveTo>
                  <a:lnTo>
                    <a:pt x="31623" y="1911350"/>
                  </a:lnTo>
                  <a:lnTo>
                    <a:pt x="31623" y="1924050"/>
                  </a:lnTo>
                  <a:lnTo>
                    <a:pt x="44323" y="1924050"/>
                  </a:lnTo>
                  <a:lnTo>
                    <a:pt x="44323" y="1911350"/>
                  </a:lnTo>
                  <a:close/>
                </a:path>
                <a:path w="1767204" h="2881629">
                  <a:moveTo>
                    <a:pt x="44323" y="1885950"/>
                  </a:moveTo>
                  <a:lnTo>
                    <a:pt x="31623" y="1885950"/>
                  </a:lnTo>
                  <a:lnTo>
                    <a:pt x="31623" y="1898650"/>
                  </a:lnTo>
                  <a:lnTo>
                    <a:pt x="44323" y="1898650"/>
                  </a:lnTo>
                  <a:lnTo>
                    <a:pt x="44323" y="1885950"/>
                  </a:lnTo>
                  <a:close/>
                </a:path>
                <a:path w="1767204" h="2881629">
                  <a:moveTo>
                    <a:pt x="44323" y="1860550"/>
                  </a:moveTo>
                  <a:lnTo>
                    <a:pt x="31623" y="1860550"/>
                  </a:lnTo>
                  <a:lnTo>
                    <a:pt x="31623" y="1873250"/>
                  </a:lnTo>
                  <a:lnTo>
                    <a:pt x="44323" y="1873250"/>
                  </a:lnTo>
                  <a:lnTo>
                    <a:pt x="44323" y="1860550"/>
                  </a:lnTo>
                  <a:close/>
                </a:path>
                <a:path w="1767204" h="2881629">
                  <a:moveTo>
                    <a:pt x="44323" y="1835150"/>
                  </a:moveTo>
                  <a:lnTo>
                    <a:pt x="31623" y="1835150"/>
                  </a:lnTo>
                  <a:lnTo>
                    <a:pt x="31623" y="1847850"/>
                  </a:lnTo>
                  <a:lnTo>
                    <a:pt x="44323" y="1847850"/>
                  </a:lnTo>
                  <a:lnTo>
                    <a:pt x="44323" y="1835150"/>
                  </a:lnTo>
                  <a:close/>
                </a:path>
                <a:path w="1767204" h="2881629">
                  <a:moveTo>
                    <a:pt x="44323" y="1809750"/>
                  </a:moveTo>
                  <a:lnTo>
                    <a:pt x="31623" y="1809750"/>
                  </a:lnTo>
                  <a:lnTo>
                    <a:pt x="31623" y="1822450"/>
                  </a:lnTo>
                  <a:lnTo>
                    <a:pt x="44323" y="1822450"/>
                  </a:lnTo>
                  <a:lnTo>
                    <a:pt x="44323" y="1809750"/>
                  </a:lnTo>
                  <a:close/>
                </a:path>
                <a:path w="1767204" h="2881629">
                  <a:moveTo>
                    <a:pt x="44323" y="1784350"/>
                  </a:moveTo>
                  <a:lnTo>
                    <a:pt x="31623" y="1784350"/>
                  </a:lnTo>
                  <a:lnTo>
                    <a:pt x="31623" y="1797050"/>
                  </a:lnTo>
                  <a:lnTo>
                    <a:pt x="44323" y="1797050"/>
                  </a:lnTo>
                  <a:lnTo>
                    <a:pt x="44323" y="1784350"/>
                  </a:lnTo>
                  <a:close/>
                </a:path>
                <a:path w="1767204" h="2881629">
                  <a:moveTo>
                    <a:pt x="44323" y="1758950"/>
                  </a:moveTo>
                  <a:lnTo>
                    <a:pt x="31623" y="1758950"/>
                  </a:lnTo>
                  <a:lnTo>
                    <a:pt x="31623" y="1771650"/>
                  </a:lnTo>
                  <a:lnTo>
                    <a:pt x="44323" y="1771650"/>
                  </a:lnTo>
                  <a:lnTo>
                    <a:pt x="44323" y="1758950"/>
                  </a:lnTo>
                  <a:close/>
                </a:path>
                <a:path w="1767204" h="2881629">
                  <a:moveTo>
                    <a:pt x="44323" y="1733550"/>
                  </a:moveTo>
                  <a:lnTo>
                    <a:pt x="31623" y="1733550"/>
                  </a:lnTo>
                  <a:lnTo>
                    <a:pt x="31623" y="1746250"/>
                  </a:lnTo>
                  <a:lnTo>
                    <a:pt x="44323" y="1746250"/>
                  </a:lnTo>
                  <a:lnTo>
                    <a:pt x="44323" y="1733550"/>
                  </a:lnTo>
                  <a:close/>
                </a:path>
                <a:path w="1767204" h="2881629">
                  <a:moveTo>
                    <a:pt x="44323" y="1708150"/>
                  </a:moveTo>
                  <a:lnTo>
                    <a:pt x="31623" y="1708150"/>
                  </a:lnTo>
                  <a:lnTo>
                    <a:pt x="31623" y="1720850"/>
                  </a:lnTo>
                  <a:lnTo>
                    <a:pt x="44323" y="1720850"/>
                  </a:lnTo>
                  <a:lnTo>
                    <a:pt x="44323" y="1708150"/>
                  </a:lnTo>
                  <a:close/>
                </a:path>
                <a:path w="1767204" h="2881629">
                  <a:moveTo>
                    <a:pt x="44323" y="1682750"/>
                  </a:moveTo>
                  <a:lnTo>
                    <a:pt x="31623" y="1682750"/>
                  </a:lnTo>
                  <a:lnTo>
                    <a:pt x="31623" y="1695450"/>
                  </a:lnTo>
                  <a:lnTo>
                    <a:pt x="44323" y="1695450"/>
                  </a:lnTo>
                  <a:lnTo>
                    <a:pt x="44323" y="1682750"/>
                  </a:lnTo>
                  <a:close/>
                </a:path>
                <a:path w="1767204" h="2881629">
                  <a:moveTo>
                    <a:pt x="44323" y="1657350"/>
                  </a:moveTo>
                  <a:lnTo>
                    <a:pt x="31623" y="1657350"/>
                  </a:lnTo>
                  <a:lnTo>
                    <a:pt x="31623" y="1670050"/>
                  </a:lnTo>
                  <a:lnTo>
                    <a:pt x="44323" y="1670050"/>
                  </a:lnTo>
                  <a:lnTo>
                    <a:pt x="44323" y="1657350"/>
                  </a:lnTo>
                  <a:close/>
                </a:path>
                <a:path w="1767204" h="2881629">
                  <a:moveTo>
                    <a:pt x="44323" y="1631950"/>
                  </a:moveTo>
                  <a:lnTo>
                    <a:pt x="31623" y="1631950"/>
                  </a:lnTo>
                  <a:lnTo>
                    <a:pt x="31623" y="1644650"/>
                  </a:lnTo>
                  <a:lnTo>
                    <a:pt x="44323" y="1644650"/>
                  </a:lnTo>
                  <a:lnTo>
                    <a:pt x="44323" y="1631950"/>
                  </a:lnTo>
                  <a:close/>
                </a:path>
                <a:path w="1767204" h="2881629">
                  <a:moveTo>
                    <a:pt x="44323" y="1606550"/>
                  </a:moveTo>
                  <a:lnTo>
                    <a:pt x="31623" y="1606550"/>
                  </a:lnTo>
                  <a:lnTo>
                    <a:pt x="31623" y="1619250"/>
                  </a:lnTo>
                  <a:lnTo>
                    <a:pt x="44323" y="1619250"/>
                  </a:lnTo>
                  <a:lnTo>
                    <a:pt x="44323" y="1606550"/>
                  </a:lnTo>
                  <a:close/>
                </a:path>
                <a:path w="1767204" h="2881629">
                  <a:moveTo>
                    <a:pt x="44323" y="1581150"/>
                  </a:moveTo>
                  <a:lnTo>
                    <a:pt x="31623" y="1581150"/>
                  </a:lnTo>
                  <a:lnTo>
                    <a:pt x="31623" y="1593850"/>
                  </a:lnTo>
                  <a:lnTo>
                    <a:pt x="44323" y="1593850"/>
                  </a:lnTo>
                  <a:lnTo>
                    <a:pt x="44323" y="1581150"/>
                  </a:lnTo>
                  <a:close/>
                </a:path>
                <a:path w="1767204" h="2881629">
                  <a:moveTo>
                    <a:pt x="44323" y="1555750"/>
                  </a:moveTo>
                  <a:lnTo>
                    <a:pt x="31623" y="1555750"/>
                  </a:lnTo>
                  <a:lnTo>
                    <a:pt x="31623" y="1568450"/>
                  </a:lnTo>
                  <a:lnTo>
                    <a:pt x="44323" y="1568450"/>
                  </a:lnTo>
                  <a:lnTo>
                    <a:pt x="44323" y="1555750"/>
                  </a:lnTo>
                  <a:close/>
                </a:path>
                <a:path w="1767204" h="2881629">
                  <a:moveTo>
                    <a:pt x="44323" y="1530350"/>
                  </a:moveTo>
                  <a:lnTo>
                    <a:pt x="31623" y="1530350"/>
                  </a:lnTo>
                  <a:lnTo>
                    <a:pt x="31623" y="1543050"/>
                  </a:lnTo>
                  <a:lnTo>
                    <a:pt x="44323" y="1543050"/>
                  </a:lnTo>
                  <a:lnTo>
                    <a:pt x="44323" y="1530350"/>
                  </a:lnTo>
                  <a:close/>
                </a:path>
                <a:path w="1767204" h="2881629">
                  <a:moveTo>
                    <a:pt x="44323" y="1504950"/>
                  </a:moveTo>
                  <a:lnTo>
                    <a:pt x="31623" y="1504950"/>
                  </a:lnTo>
                  <a:lnTo>
                    <a:pt x="31623" y="1517650"/>
                  </a:lnTo>
                  <a:lnTo>
                    <a:pt x="44323" y="1517650"/>
                  </a:lnTo>
                  <a:lnTo>
                    <a:pt x="44323" y="1504950"/>
                  </a:lnTo>
                  <a:close/>
                </a:path>
                <a:path w="1767204" h="2881629">
                  <a:moveTo>
                    <a:pt x="44323" y="1479550"/>
                  </a:moveTo>
                  <a:lnTo>
                    <a:pt x="31623" y="1479550"/>
                  </a:lnTo>
                  <a:lnTo>
                    <a:pt x="31623" y="1492250"/>
                  </a:lnTo>
                  <a:lnTo>
                    <a:pt x="44323" y="1492250"/>
                  </a:lnTo>
                  <a:lnTo>
                    <a:pt x="44323" y="1479550"/>
                  </a:lnTo>
                  <a:close/>
                </a:path>
                <a:path w="1767204" h="2881629">
                  <a:moveTo>
                    <a:pt x="44323" y="1454150"/>
                  </a:moveTo>
                  <a:lnTo>
                    <a:pt x="31623" y="1454150"/>
                  </a:lnTo>
                  <a:lnTo>
                    <a:pt x="31623" y="1466850"/>
                  </a:lnTo>
                  <a:lnTo>
                    <a:pt x="44323" y="1466850"/>
                  </a:lnTo>
                  <a:lnTo>
                    <a:pt x="44323" y="1454150"/>
                  </a:lnTo>
                  <a:close/>
                </a:path>
                <a:path w="1767204" h="2881629">
                  <a:moveTo>
                    <a:pt x="44323" y="1428750"/>
                  </a:moveTo>
                  <a:lnTo>
                    <a:pt x="31623" y="1428750"/>
                  </a:lnTo>
                  <a:lnTo>
                    <a:pt x="31623" y="1441450"/>
                  </a:lnTo>
                  <a:lnTo>
                    <a:pt x="44323" y="1441450"/>
                  </a:lnTo>
                  <a:lnTo>
                    <a:pt x="44323" y="1428750"/>
                  </a:lnTo>
                  <a:close/>
                </a:path>
                <a:path w="1767204" h="2881629">
                  <a:moveTo>
                    <a:pt x="44323" y="1403350"/>
                  </a:moveTo>
                  <a:lnTo>
                    <a:pt x="31623" y="1403350"/>
                  </a:lnTo>
                  <a:lnTo>
                    <a:pt x="31623" y="1416050"/>
                  </a:lnTo>
                  <a:lnTo>
                    <a:pt x="44323" y="1416050"/>
                  </a:lnTo>
                  <a:lnTo>
                    <a:pt x="44323" y="1403350"/>
                  </a:lnTo>
                  <a:close/>
                </a:path>
                <a:path w="1767204" h="2881629">
                  <a:moveTo>
                    <a:pt x="44323" y="1377950"/>
                  </a:moveTo>
                  <a:lnTo>
                    <a:pt x="31623" y="1377950"/>
                  </a:lnTo>
                  <a:lnTo>
                    <a:pt x="31623" y="1390650"/>
                  </a:lnTo>
                  <a:lnTo>
                    <a:pt x="44323" y="1390650"/>
                  </a:lnTo>
                  <a:lnTo>
                    <a:pt x="44323" y="1377950"/>
                  </a:lnTo>
                  <a:close/>
                </a:path>
                <a:path w="1767204" h="2881629">
                  <a:moveTo>
                    <a:pt x="44323" y="1352550"/>
                  </a:moveTo>
                  <a:lnTo>
                    <a:pt x="31623" y="1352550"/>
                  </a:lnTo>
                  <a:lnTo>
                    <a:pt x="31623" y="1365250"/>
                  </a:lnTo>
                  <a:lnTo>
                    <a:pt x="44323" y="1365250"/>
                  </a:lnTo>
                  <a:lnTo>
                    <a:pt x="44323" y="1352550"/>
                  </a:lnTo>
                  <a:close/>
                </a:path>
                <a:path w="1767204" h="2881629">
                  <a:moveTo>
                    <a:pt x="44323" y="1327150"/>
                  </a:moveTo>
                  <a:lnTo>
                    <a:pt x="31623" y="1327150"/>
                  </a:lnTo>
                  <a:lnTo>
                    <a:pt x="31623" y="1339850"/>
                  </a:lnTo>
                  <a:lnTo>
                    <a:pt x="44323" y="1339850"/>
                  </a:lnTo>
                  <a:lnTo>
                    <a:pt x="44323" y="1327150"/>
                  </a:lnTo>
                  <a:close/>
                </a:path>
                <a:path w="1767204" h="2881629">
                  <a:moveTo>
                    <a:pt x="44323" y="1301750"/>
                  </a:moveTo>
                  <a:lnTo>
                    <a:pt x="31623" y="1301750"/>
                  </a:lnTo>
                  <a:lnTo>
                    <a:pt x="31623" y="1314450"/>
                  </a:lnTo>
                  <a:lnTo>
                    <a:pt x="44323" y="1314450"/>
                  </a:lnTo>
                  <a:lnTo>
                    <a:pt x="44323" y="1301750"/>
                  </a:lnTo>
                  <a:close/>
                </a:path>
                <a:path w="1767204" h="2881629">
                  <a:moveTo>
                    <a:pt x="44323" y="1276350"/>
                  </a:moveTo>
                  <a:lnTo>
                    <a:pt x="31623" y="1276350"/>
                  </a:lnTo>
                  <a:lnTo>
                    <a:pt x="31623" y="1289050"/>
                  </a:lnTo>
                  <a:lnTo>
                    <a:pt x="44323" y="1289050"/>
                  </a:lnTo>
                  <a:lnTo>
                    <a:pt x="44323" y="1276350"/>
                  </a:lnTo>
                  <a:close/>
                </a:path>
                <a:path w="1767204" h="2881629">
                  <a:moveTo>
                    <a:pt x="44323" y="1250950"/>
                  </a:moveTo>
                  <a:lnTo>
                    <a:pt x="31623" y="1250950"/>
                  </a:lnTo>
                  <a:lnTo>
                    <a:pt x="31623" y="1263650"/>
                  </a:lnTo>
                  <a:lnTo>
                    <a:pt x="44323" y="1263650"/>
                  </a:lnTo>
                  <a:lnTo>
                    <a:pt x="44323" y="1250950"/>
                  </a:lnTo>
                  <a:close/>
                </a:path>
                <a:path w="1767204" h="2881629">
                  <a:moveTo>
                    <a:pt x="44323" y="1225550"/>
                  </a:moveTo>
                  <a:lnTo>
                    <a:pt x="31623" y="1225550"/>
                  </a:lnTo>
                  <a:lnTo>
                    <a:pt x="31623" y="1238250"/>
                  </a:lnTo>
                  <a:lnTo>
                    <a:pt x="44323" y="1238250"/>
                  </a:lnTo>
                  <a:lnTo>
                    <a:pt x="44323" y="1225550"/>
                  </a:lnTo>
                  <a:close/>
                </a:path>
                <a:path w="1767204" h="2881629">
                  <a:moveTo>
                    <a:pt x="44323" y="1200150"/>
                  </a:moveTo>
                  <a:lnTo>
                    <a:pt x="31623" y="1200150"/>
                  </a:lnTo>
                  <a:lnTo>
                    <a:pt x="31623" y="1212850"/>
                  </a:lnTo>
                  <a:lnTo>
                    <a:pt x="44323" y="1212850"/>
                  </a:lnTo>
                  <a:lnTo>
                    <a:pt x="44323" y="1200150"/>
                  </a:lnTo>
                  <a:close/>
                </a:path>
                <a:path w="1767204" h="2881629">
                  <a:moveTo>
                    <a:pt x="44323" y="1174750"/>
                  </a:moveTo>
                  <a:lnTo>
                    <a:pt x="31623" y="1174750"/>
                  </a:lnTo>
                  <a:lnTo>
                    <a:pt x="31623" y="1187450"/>
                  </a:lnTo>
                  <a:lnTo>
                    <a:pt x="44323" y="1187450"/>
                  </a:lnTo>
                  <a:lnTo>
                    <a:pt x="44323" y="1174750"/>
                  </a:lnTo>
                  <a:close/>
                </a:path>
                <a:path w="1767204" h="2881629">
                  <a:moveTo>
                    <a:pt x="44323" y="1149350"/>
                  </a:moveTo>
                  <a:lnTo>
                    <a:pt x="31623" y="1149350"/>
                  </a:lnTo>
                  <a:lnTo>
                    <a:pt x="31623" y="1162050"/>
                  </a:lnTo>
                  <a:lnTo>
                    <a:pt x="44323" y="1162050"/>
                  </a:lnTo>
                  <a:lnTo>
                    <a:pt x="44323" y="1149350"/>
                  </a:lnTo>
                  <a:close/>
                </a:path>
                <a:path w="1767204" h="2881629">
                  <a:moveTo>
                    <a:pt x="44323" y="1123950"/>
                  </a:moveTo>
                  <a:lnTo>
                    <a:pt x="31623" y="1123950"/>
                  </a:lnTo>
                  <a:lnTo>
                    <a:pt x="31623" y="1136650"/>
                  </a:lnTo>
                  <a:lnTo>
                    <a:pt x="44323" y="1136650"/>
                  </a:lnTo>
                  <a:lnTo>
                    <a:pt x="44323" y="1123950"/>
                  </a:lnTo>
                  <a:close/>
                </a:path>
                <a:path w="1767204" h="2881629">
                  <a:moveTo>
                    <a:pt x="44323" y="1098550"/>
                  </a:moveTo>
                  <a:lnTo>
                    <a:pt x="31623" y="1098550"/>
                  </a:lnTo>
                  <a:lnTo>
                    <a:pt x="31623" y="1111250"/>
                  </a:lnTo>
                  <a:lnTo>
                    <a:pt x="44323" y="1111250"/>
                  </a:lnTo>
                  <a:lnTo>
                    <a:pt x="44323" y="1098550"/>
                  </a:lnTo>
                  <a:close/>
                </a:path>
                <a:path w="1767204" h="2881629">
                  <a:moveTo>
                    <a:pt x="44323" y="1073150"/>
                  </a:moveTo>
                  <a:lnTo>
                    <a:pt x="31623" y="1073150"/>
                  </a:lnTo>
                  <a:lnTo>
                    <a:pt x="31623" y="1085850"/>
                  </a:lnTo>
                  <a:lnTo>
                    <a:pt x="44323" y="1085850"/>
                  </a:lnTo>
                  <a:lnTo>
                    <a:pt x="44323" y="1073150"/>
                  </a:lnTo>
                  <a:close/>
                </a:path>
                <a:path w="1767204" h="2881629">
                  <a:moveTo>
                    <a:pt x="44323" y="1047750"/>
                  </a:moveTo>
                  <a:lnTo>
                    <a:pt x="31623" y="1047750"/>
                  </a:lnTo>
                  <a:lnTo>
                    <a:pt x="31623" y="1060450"/>
                  </a:lnTo>
                  <a:lnTo>
                    <a:pt x="44323" y="1060450"/>
                  </a:lnTo>
                  <a:lnTo>
                    <a:pt x="44323" y="1047750"/>
                  </a:lnTo>
                  <a:close/>
                </a:path>
                <a:path w="1767204" h="2881629">
                  <a:moveTo>
                    <a:pt x="44323" y="1022350"/>
                  </a:moveTo>
                  <a:lnTo>
                    <a:pt x="31623" y="1022350"/>
                  </a:lnTo>
                  <a:lnTo>
                    <a:pt x="31623" y="1035050"/>
                  </a:lnTo>
                  <a:lnTo>
                    <a:pt x="44323" y="1035050"/>
                  </a:lnTo>
                  <a:lnTo>
                    <a:pt x="44323" y="1022350"/>
                  </a:lnTo>
                  <a:close/>
                </a:path>
                <a:path w="1767204" h="2881629">
                  <a:moveTo>
                    <a:pt x="44323" y="996950"/>
                  </a:moveTo>
                  <a:lnTo>
                    <a:pt x="31623" y="996950"/>
                  </a:lnTo>
                  <a:lnTo>
                    <a:pt x="31623" y="1009650"/>
                  </a:lnTo>
                  <a:lnTo>
                    <a:pt x="44323" y="1009650"/>
                  </a:lnTo>
                  <a:lnTo>
                    <a:pt x="44323" y="996950"/>
                  </a:lnTo>
                  <a:close/>
                </a:path>
                <a:path w="1767204" h="2881629">
                  <a:moveTo>
                    <a:pt x="44323" y="971550"/>
                  </a:moveTo>
                  <a:lnTo>
                    <a:pt x="31623" y="971550"/>
                  </a:lnTo>
                  <a:lnTo>
                    <a:pt x="31623" y="984250"/>
                  </a:lnTo>
                  <a:lnTo>
                    <a:pt x="44323" y="984250"/>
                  </a:lnTo>
                  <a:lnTo>
                    <a:pt x="44323" y="971550"/>
                  </a:lnTo>
                  <a:close/>
                </a:path>
                <a:path w="1767204" h="2881629">
                  <a:moveTo>
                    <a:pt x="44323" y="946150"/>
                  </a:moveTo>
                  <a:lnTo>
                    <a:pt x="31623" y="946150"/>
                  </a:lnTo>
                  <a:lnTo>
                    <a:pt x="31623" y="958850"/>
                  </a:lnTo>
                  <a:lnTo>
                    <a:pt x="44323" y="958850"/>
                  </a:lnTo>
                  <a:lnTo>
                    <a:pt x="44323" y="946150"/>
                  </a:lnTo>
                  <a:close/>
                </a:path>
                <a:path w="1767204" h="2881629">
                  <a:moveTo>
                    <a:pt x="44323" y="920750"/>
                  </a:moveTo>
                  <a:lnTo>
                    <a:pt x="31623" y="920750"/>
                  </a:lnTo>
                  <a:lnTo>
                    <a:pt x="31623" y="933450"/>
                  </a:lnTo>
                  <a:lnTo>
                    <a:pt x="44323" y="933450"/>
                  </a:lnTo>
                  <a:lnTo>
                    <a:pt x="44323" y="920750"/>
                  </a:lnTo>
                  <a:close/>
                </a:path>
                <a:path w="1767204" h="2881629">
                  <a:moveTo>
                    <a:pt x="44323" y="895350"/>
                  </a:moveTo>
                  <a:lnTo>
                    <a:pt x="31623" y="895350"/>
                  </a:lnTo>
                  <a:lnTo>
                    <a:pt x="31623" y="908050"/>
                  </a:lnTo>
                  <a:lnTo>
                    <a:pt x="44323" y="908050"/>
                  </a:lnTo>
                  <a:lnTo>
                    <a:pt x="44323" y="895350"/>
                  </a:lnTo>
                  <a:close/>
                </a:path>
                <a:path w="1767204" h="2881629">
                  <a:moveTo>
                    <a:pt x="44323" y="869950"/>
                  </a:moveTo>
                  <a:lnTo>
                    <a:pt x="31623" y="869950"/>
                  </a:lnTo>
                  <a:lnTo>
                    <a:pt x="31623" y="882650"/>
                  </a:lnTo>
                  <a:lnTo>
                    <a:pt x="44323" y="882650"/>
                  </a:lnTo>
                  <a:lnTo>
                    <a:pt x="44323" y="869950"/>
                  </a:lnTo>
                  <a:close/>
                </a:path>
                <a:path w="1767204" h="2881629">
                  <a:moveTo>
                    <a:pt x="44323" y="844550"/>
                  </a:moveTo>
                  <a:lnTo>
                    <a:pt x="31623" y="844550"/>
                  </a:lnTo>
                  <a:lnTo>
                    <a:pt x="31623" y="857250"/>
                  </a:lnTo>
                  <a:lnTo>
                    <a:pt x="44323" y="857250"/>
                  </a:lnTo>
                  <a:lnTo>
                    <a:pt x="44323" y="844550"/>
                  </a:lnTo>
                  <a:close/>
                </a:path>
                <a:path w="1767204" h="2881629">
                  <a:moveTo>
                    <a:pt x="44323" y="819150"/>
                  </a:moveTo>
                  <a:lnTo>
                    <a:pt x="31623" y="819150"/>
                  </a:lnTo>
                  <a:lnTo>
                    <a:pt x="31623" y="831850"/>
                  </a:lnTo>
                  <a:lnTo>
                    <a:pt x="44323" y="831850"/>
                  </a:lnTo>
                  <a:lnTo>
                    <a:pt x="44323" y="819150"/>
                  </a:lnTo>
                  <a:close/>
                </a:path>
                <a:path w="1767204" h="2881629">
                  <a:moveTo>
                    <a:pt x="44323" y="793750"/>
                  </a:moveTo>
                  <a:lnTo>
                    <a:pt x="31623" y="793750"/>
                  </a:lnTo>
                  <a:lnTo>
                    <a:pt x="31623" y="806450"/>
                  </a:lnTo>
                  <a:lnTo>
                    <a:pt x="44323" y="806450"/>
                  </a:lnTo>
                  <a:lnTo>
                    <a:pt x="44323" y="793750"/>
                  </a:lnTo>
                  <a:close/>
                </a:path>
                <a:path w="1767204" h="2881629">
                  <a:moveTo>
                    <a:pt x="44323" y="768350"/>
                  </a:moveTo>
                  <a:lnTo>
                    <a:pt x="31623" y="768350"/>
                  </a:lnTo>
                  <a:lnTo>
                    <a:pt x="31623" y="781050"/>
                  </a:lnTo>
                  <a:lnTo>
                    <a:pt x="44323" y="781050"/>
                  </a:lnTo>
                  <a:lnTo>
                    <a:pt x="44323" y="768350"/>
                  </a:lnTo>
                  <a:close/>
                </a:path>
                <a:path w="1767204" h="2881629">
                  <a:moveTo>
                    <a:pt x="44323" y="742950"/>
                  </a:moveTo>
                  <a:lnTo>
                    <a:pt x="31623" y="742950"/>
                  </a:lnTo>
                  <a:lnTo>
                    <a:pt x="31623" y="755650"/>
                  </a:lnTo>
                  <a:lnTo>
                    <a:pt x="44323" y="755650"/>
                  </a:lnTo>
                  <a:lnTo>
                    <a:pt x="44323" y="742950"/>
                  </a:lnTo>
                  <a:close/>
                </a:path>
                <a:path w="1767204" h="2881629">
                  <a:moveTo>
                    <a:pt x="44323" y="717550"/>
                  </a:moveTo>
                  <a:lnTo>
                    <a:pt x="31623" y="717550"/>
                  </a:lnTo>
                  <a:lnTo>
                    <a:pt x="31623" y="730250"/>
                  </a:lnTo>
                  <a:lnTo>
                    <a:pt x="44323" y="730250"/>
                  </a:lnTo>
                  <a:lnTo>
                    <a:pt x="44323" y="717550"/>
                  </a:lnTo>
                  <a:close/>
                </a:path>
                <a:path w="1767204" h="2881629">
                  <a:moveTo>
                    <a:pt x="44323" y="692150"/>
                  </a:moveTo>
                  <a:lnTo>
                    <a:pt x="31623" y="692150"/>
                  </a:lnTo>
                  <a:lnTo>
                    <a:pt x="31623" y="704850"/>
                  </a:lnTo>
                  <a:lnTo>
                    <a:pt x="44323" y="704850"/>
                  </a:lnTo>
                  <a:lnTo>
                    <a:pt x="44323" y="692150"/>
                  </a:lnTo>
                  <a:close/>
                </a:path>
                <a:path w="1767204" h="2881629">
                  <a:moveTo>
                    <a:pt x="44323" y="666750"/>
                  </a:moveTo>
                  <a:lnTo>
                    <a:pt x="31623" y="666750"/>
                  </a:lnTo>
                  <a:lnTo>
                    <a:pt x="31623" y="679450"/>
                  </a:lnTo>
                  <a:lnTo>
                    <a:pt x="44323" y="679450"/>
                  </a:lnTo>
                  <a:lnTo>
                    <a:pt x="44323" y="666750"/>
                  </a:lnTo>
                  <a:close/>
                </a:path>
                <a:path w="1767204" h="2881629">
                  <a:moveTo>
                    <a:pt x="44323" y="641350"/>
                  </a:moveTo>
                  <a:lnTo>
                    <a:pt x="31623" y="641350"/>
                  </a:lnTo>
                  <a:lnTo>
                    <a:pt x="31623" y="654050"/>
                  </a:lnTo>
                  <a:lnTo>
                    <a:pt x="44323" y="654050"/>
                  </a:lnTo>
                  <a:lnTo>
                    <a:pt x="44323" y="641350"/>
                  </a:lnTo>
                  <a:close/>
                </a:path>
                <a:path w="1767204" h="2881629">
                  <a:moveTo>
                    <a:pt x="44323" y="615950"/>
                  </a:moveTo>
                  <a:lnTo>
                    <a:pt x="31623" y="615950"/>
                  </a:lnTo>
                  <a:lnTo>
                    <a:pt x="31623" y="628650"/>
                  </a:lnTo>
                  <a:lnTo>
                    <a:pt x="44323" y="628650"/>
                  </a:lnTo>
                  <a:lnTo>
                    <a:pt x="44323" y="615950"/>
                  </a:lnTo>
                  <a:close/>
                </a:path>
                <a:path w="1767204" h="2881629">
                  <a:moveTo>
                    <a:pt x="44323" y="590550"/>
                  </a:moveTo>
                  <a:lnTo>
                    <a:pt x="31623" y="590550"/>
                  </a:lnTo>
                  <a:lnTo>
                    <a:pt x="31623" y="603250"/>
                  </a:lnTo>
                  <a:lnTo>
                    <a:pt x="44323" y="603250"/>
                  </a:lnTo>
                  <a:lnTo>
                    <a:pt x="44323" y="590550"/>
                  </a:lnTo>
                  <a:close/>
                </a:path>
                <a:path w="1767204" h="2881629">
                  <a:moveTo>
                    <a:pt x="44323" y="565150"/>
                  </a:moveTo>
                  <a:lnTo>
                    <a:pt x="31623" y="565150"/>
                  </a:lnTo>
                  <a:lnTo>
                    <a:pt x="31623" y="577850"/>
                  </a:lnTo>
                  <a:lnTo>
                    <a:pt x="44323" y="577850"/>
                  </a:lnTo>
                  <a:lnTo>
                    <a:pt x="44323" y="565150"/>
                  </a:lnTo>
                  <a:close/>
                </a:path>
                <a:path w="1767204" h="2881629">
                  <a:moveTo>
                    <a:pt x="44323" y="539750"/>
                  </a:moveTo>
                  <a:lnTo>
                    <a:pt x="31623" y="539750"/>
                  </a:lnTo>
                  <a:lnTo>
                    <a:pt x="31623" y="552450"/>
                  </a:lnTo>
                  <a:lnTo>
                    <a:pt x="44323" y="552450"/>
                  </a:lnTo>
                  <a:lnTo>
                    <a:pt x="44323" y="539750"/>
                  </a:lnTo>
                  <a:close/>
                </a:path>
                <a:path w="1767204" h="2881629">
                  <a:moveTo>
                    <a:pt x="44323" y="514350"/>
                  </a:moveTo>
                  <a:lnTo>
                    <a:pt x="31623" y="514350"/>
                  </a:lnTo>
                  <a:lnTo>
                    <a:pt x="31623" y="527050"/>
                  </a:lnTo>
                  <a:lnTo>
                    <a:pt x="44323" y="527050"/>
                  </a:lnTo>
                  <a:lnTo>
                    <a:pt x="44323" y="514350"/>
                  </a:lnTo>
                  <a:close/>
                </a:path>
                <a:path w="1767204" h="2881629">
                  <a:moveTo>
                    <a:pt x="44323" y="488950"/>
                  </a:moveTo>
                  <a:lnTo>
                    <a:pt x="31623" y="488950"/>
                  </a:lnTo>
                  <a:lnTo>
                    <a:pt x="31623" y="501650"/>
                  </a:lnTo>
                  <a:lnTo>
                    <a:pt x="44323" y="501650"/>
                  </a:lnTo>
                  <a:lnTo>
                    <a:pt x="44323" y="488950"/>
                  </a:lnTo>
                  <a:close/>
                </a:path>
                <a:path w="1767204" h="2881629">
                  <a:moveTo>
                    <a:pt x="44323" y="463550"/>
                  </a:moveTo>
                  <a:lnTo>
                    <a:pt x="31623" y="463550"/>
                  </a:lnTo>
                  <a:lnTo>
                    <a:pt x="31623" y="476250"/>
                  </a:lnTo>
                  <a:lnTo>
                    <a:pt x="44323" y="476250"/>
                  </a:lnTo>
                  <a:lnTo>
                    <a:pt x="44323" y="463550"/>
                  </a:lnTo>
                  <a:close/>
                </a:path>
                <a:path w="1767204" h="2881629">
                  <a:moveTo>
                    <a:pt x="44323" y="438150"/>
                  </a:moveTo>
                  <a:lnTo>
                    <a:pt x="31623" y="438150"/>
                  </a:lnTo>
                  <a:lnTo>
                    <a:pt x="31623" y="450850"/>
                  </a:lnTo>
                  <a:lnTo>
                    <a:pt x="44323" y="450850"/>
                  </a:lnTo>
                  <a:lnTo>
                    <a:pt x="44323" y="438150"/>
                  </a:lnTo>
                  <a:close/>
                </a:path>
                <a:path w="1767204" h="2881629">
                  <a:moveTo>
                    <a:pt x="44323" y="412750"/>
                  </a:moveTo>
                  <a:lnTo>
                    <a:pt x="31623" y="412750"/>
                  </a:lnTo>
                  <a:lnTo>
                    <a:pt x="31623" y="425450"/>
                  </a:lnTo>
                  <a:lnTo>
                    <a:pt x="44323" y="425450"/>
                  </a:lnTo>
                  <a:lnTo>
                    <a:pt x="44323" y="412750"/>
                  </a:lnTo>
                  <a:close/>
                </a:path>
                <a:path w="1767204" h="2881629">
                  <a:moveTo>
                    <a:pt x="44323" y="387350"/>
                  </a:moveTo>
                  <a:lnTo>
                    <a:pt x="31623" y="387350"/>
                  </a:lnTo>
                  <a:lnTo>
                    <a:pt x="31623" y="400050"/>
                  </a:lnTo>
                  <a:lnTo>
                    <a:pt x="44323" y="400050"/>
                  </a:lnTo>
                  <a:lnTo>
                    <a:pt x="44323" y="387350"/>
                  </a:lnTo>
                  <a:close/>
                </a:path>
                <a:path w="1767204" h="2881629">
                  <a:moveTo>
                    <a:pt x="44323" y="361950"/>
                  </a:moveTo>
                  <a:lnTo>
                    <a:pt x="31623" y="361950"/>
                  </a:lnTo>
                  <a:lnTo>
                    <a:pt x="31623" y="374650"/>
                  </a:lnTo>
                  <a:lnTo>
                    <a:pt x="44323" y="374650"/>
                  </a:lnTo>
                  <a:lnTo>
                    <a:pt x="44323" y="361950"/>
                  </a:lnTo>
                  <a:close/>
                </a:path>
                <a:path w="1767204" h="2881629">
                  <a:moveTo>
                    <a:pt x="44323" y="336550"/>
                  </a:moveTo>
                  <a:lnTo>
                    <a:pt x="31623" y="336550"/>
                  </a:lnTo>
                  <a:lnTo>
                    <a:pt x="31623" y="349250"/>
                  </a:lnTo>
                  <a:lnTo>
                    <a:pt x="44323" y="349250"/>
                  </a:lnTo>
                  <a:lnTo>
                    <a:pt x="44323" y="336550"/>
                  </a:lnTo>
                  <a:close/>
                </a:path>
                <a:path w="1767204" h="2881629">
                  <a:moveTo>
                    <a:pt x="44323" y="311150"/>
                  </a:moveTo>
                  <a:lnTo>
                    <a:pt x="31623" y="311150"/>
                  </a:lnTo>
                  <a:lnTo>
                    <a:pt x="31623" y="323850"/>
                  </a:lnTo>
                  <a:lnTo>
                    <a:pt x="44323" y="323850"/>
                  </a:lnTo>
                  <a:lnTo>
                    <a:pt x="44323" y="311150"/>
                  </a:lnTo>
                  <a:close/>
                </a:path>
                <a:path w="1767204" h="2881629">
                  <a:moveTo>
                    <a:pt x="44323" y="285750"/>
                  </a:moveTo>
                  <a:lnTo>
                    <a:pt x="31623" y="285750"/>
                  </a:lnTo>
                  <a:lnTo>
                    <a:pt x="31623" y="298450"/>
                  </a:lnTo>
                  <a:lnTo>
                    <a:pt x="44323" y="298450"/>
                  </a:lnTo>
                  <a:lnTo>
                    <a:pt x="44323" y="285750"/>
                  </a:lnTo>
                  <a:close/>
                </a:path>
                <a:path w="1767204" h="2881629">
                  <a:moveTo>
                    <a:pt x="44323" y="260350"/>
                  </a:moveTo>
                  <a:lnTo>
                    <a:pt x="31623" y="260350"/>
                  </a:lnTo>
                  <a:lnTo>
                    <a:pt x="31623" y="273050"/>
                  </a:lnTo>
                  <a:lnTo>
                    <a:pt x="44323" y="273050"/>
                  </a:lnTo>
                  <a:lnTo>
                    <a:pt x="44323" y="260350"/>
                  </a:lnTo>
                  <a:close/>
                </a:path>
                <a:path w="1767204" h="2881629">
                  <a:moveTo>
                    <a:pt x="44323" y="234950"/>
                  </a:moveTo>
                  <a:lnTo>
                    <a:pt x="31623" y="234950"/>
                  </a:lnTo>
                  <a:lnTo>
                    <a:pt x="31623" y="247650"/>
                  </a:lnTo>
                  <a:lnTo>
                    <a:pt x="44323" y="247650"/>
                  </a:lnTo>
                  <a:lnTo>
                    <a:pt x="44323" y="234950"/>
                  </a:lnTo>
                  <a:close/>
                </a:path>
                <a:path w="1767204" h="2881629">
                  <a:moveTo>
                    <a:pt x="44323" y="209550"/>
                  </a:moveTo>
                  <a:lnTo>
                    <a:pt x="31623" y="209550"/>
                  </a:lnTo>
                  <a:lnTo>
                    <a:pt x="31623" y="222250"/>
                  </a:lnTo>
                  <a:lnTo>
                    <a:pt x="44323" y="222250"/>
                  </a:lnTo>
                  <a:lnTo>
                    <a:pt x="44323" y="209550"/>
                  </a:lnTo>
                  <a:close/>
                </a:path>
                <a:path w="1767204" h="2881629">
                  <a:moveTo>
                    <a:pt x="44323" y="184150"/>
                  </a:moveTo>
                  <a:lnTo>
                    <a:pt x="31623" y="184150"/>
                  </a:lnTo>
                  <a:lnTo>
                    <a:pt x="31623" y="196850"/>
                  </a:lnTo>
                  <a:lnTo>
                    <a:pt x="44323" y="196850"/>
                  </a:lnTo>
                  <a:lnTo>
                    <a:pt x="44323" y="184150"/>
                  </a:lnTo>
                  <a:close/>
                </a:path>
                <a:path w="1767204" h="2881629">
                  <a:moveTo>
                    <a:pt x="44323" y="158750"/>
                  </a:moveTo>
                  <a:lnTo>
                    <a:pt x="31623" y="158750"/>
                  </a:lnTo>
                  <a:lnTo>
                    <a:pt x="31623" y="171450"/>
                  </a:lnTo>
                  <a:lnTo>
                    <a:pt x="44323" y="171450"/>
                  </a:lnTo>
                  <a:lnTo>
                    <a:pt x="44323" y="158750"/>
                  </a:lnTo>
                  <a:close/>
                </a:path>
                <a:path w="1767204" h="2881629">
                  <a:moveTo>
                    <a:pt x="44323" y="133350"/>
                  </a:moveTo>
                  <a:lnTo>
                    <a:pt x="31623" y="133350"/>
                  </a:lnTo>
                  <a:lnTo>
                    <a:pt x="31623" y="146050"/>
                  </a:lnTo>
                  <a:lnTo>
                    <a:pt x="44323" y="146050"/>
                  </a:lnTo>
                  <a:lnTo>
                    <a:pt x="44323" y="133350"/>
                  </a:lnTo>
                  <a:close/>
                </a:path>
                <a:path w="1767204" h="2881629">
                  <a:moveTo>
                    <a:pt x="44323" y="107950"/>
                  </a:moveTo>
                  <a:lnTo>
                    <a:pt x="31623" y="107950"/>
                  </a:lnTo>
                  <a:lnTo>
                    <a:pt x="31623" y="120650"/>
                  </a:lnTo>
                  <a:lnTo>
                    <a:pt x="44323" y="120650"/>
                  </a:lnTo>
                  <a:lnTo>
                    <a:pt x="44323" y="107950"/>
                  </a:lnTo>
                  <a:close/>
                </a:path>
                <a:path w="1767204" h="2881629">
                  <a:moveTo>
                    <a:pt x="44323" y="82550"/>
                  </a:moveTo>
                  <a:lnTo>
                    <a:pt x="31623" y="82550"/>
                  </a:lnTo>
                  <a:lnTo>
                    <a:pt x="31623" y="95250"/>
                  </a:lnTo>
                  <a:lnTo>
                    <a:pt x="44323" y="95250"/>
                  </a:lnTo>
                  <a:lnTo>
                    <a:pt x="44323" y="82550"/>
                  </a:lnTo>
                  <a:close/>
                </a:path>
                <a:path w="1767204" h="2881629">
                  <a:moveTo>
                    <a:pt x="44323" y="57150"/>
                  </a:moveTo>
                  <a:lnTo>
                    <a:pt x="31623" y="57150"/>
                  </a:lnTo>
                  <a:lnTo>
                    <a:pt x="31623" y="69850"/>
                  </a:lnTo>
                  <a:lnTo>
                    <a:pt x="44323" y="69850"/>
                  </a:lnTo>
                  <a:lnTo>
                    <a:pt x="44323" y="57150"/>
                  </a:lnTo>
                  <a:close/>
                </a:path>
                <a:path w="1767204" h="2881629">
                  <a:moveTo>
                    <a:pt x="44323" y="31750"/>
                  </a:moveTo>
                  <a:lnTo>
                    <a:pt x="31623" y="31750"/>
                  </a:lnTo>
                  <a:lnTo>
                    <a:pt x="31623" y="44450"/>
                  </a:lnTo>
                  <a:lnTo>
                    <a:pt x="44323" y="44450"/>
                  </a:lnTo>
                  <a:lnTo>
                    <a:pt x="44323" y="31750"/>
                  </a:lnTo>
                  <a:close/>
                </a:path>
                <a:path w="1767204" h="2881629">
                  <a:moveTo>
                    <a:pt x="44323" y="6350"/>
                  </a:moveTo>
                  <a:lnTo>
                    <a:pt x="31623" y="6350"/>
                  </a:lnTo>
                  <a:lnTo>
                    <a:pt x="31623" y="19050"/>
                  </a:lnTo>
                  <a:lnTo>
                    <a:pt x="44323" y="19050"/>
                  </a:lnTo>
                  <a:lnTo>
                    <a:pt x="44323" y="6350"/>
                  </a:lnTo>
                  <a:close/>
                </a:path>
                <a:path w="1767204" h="2881629">
                  <a:moveTo>
                    <a:pt x="76200" y="2762313"/>
                  </a:moveTo>
                  <a:lnTo>
                    <a:pt x="44323" y="2762313"/>
                  </a:lnTo>
                  <a:lnTo>
                    <a:pt x="44323" y="2749613"/>
                  </a:lnTo>
                  <a:lnTo>
                    <a:pt x="31623" y="2749613"/>
                  </a:lnTo>
                  <a:lnTo>
                    <a:pt x="31623" y="2762313"/>
                  </a:lnTo>
                  <a:lnTo>
                    <a:pt x="0" y="2762313"/>
                  </a:lnTo>
                  <a:lnTo>
                    <a:pt x="38100" y="2838513"/>
                  </a:lnTo>
                  <a:lnTo>
                    <a:pt x="69837" y="2775026"/>
                  </a:lnTo>
                  <a:lnTo>
                    <a:pt x="44323" y="2775026"/>
                  </a:lnTo>
                  <a:lnTo>
                    <a:pt x="69850" y="2775013"/>
                  </a:lnTo>
                  <a:lnTo>
                    <a:pt x="76200" y="2762313"/>
                  </a:lnTo>
                  <a:close/>
                </a:path>
                <a:path w="1767204" h="2881629">
                  <a:moveTo>
                    <a:pt x="1735074" y="2768663"/>
                  </a:moveTo>
                  <a:lnTo>
                    <a:pt x="1722374" y="2768663"/>
                  </a:lnTo>
                  <a:lnTo>
                    <a:pt x="1722374" y="2781363"/>
                  </a:lnTo>
                  <a:lnTo>
                    <a:pt x="1735074" y="2781363"/>
                  </a:lnTo>
                  <a:lnTo>
                    <a:pt x="1735074" y="2768663"/>
                  </a:lnTo>
                  <a:close/>
                </a:path>
                <a:path w="1767204" h="2881629">
                  <a:moveTo>
                    <a:pt x="1735074" y="2743263"/>
                  </a:moveTo>
                  <a:lnTo>
                    <a:pt x="1722374" y="2743263"/>
                  </a:lnTo>
                  <a:lnTo>
                    <a:pt x="1722374" y="2755963"/>
                  </a:lnTo>
                  <a:lnTo>
                    <a:pt x="1735074" y="2755963"/>
                  </a:lnTo>
                  <a:lnTo>
                    <a:pt x="1735074" y="2743263"/>
                  </a:lnTo>
                  <a:close/>
                </a:path>
                <a:path w="1767204" h="2881629">
                  <a:moveTo>
                    <a:pt x="1735074" y="2717863"/>
                  </a:moveTo>
                  <a:lnTo>
                    <a:pt x="1722374" y="2717863"/>
                  </a:lnTo>
                  <a:lnTo>
                    <a:pt x="1722374" y="2730563"/>
                  </a:lnTo>
                  <a:lnTo>
                    <a:pt x="1735074" y="2730563"/>
                  </a:lnTo>
                  <a:lnTo>
                    <a:pt x="1735074" y="2717863"/>
                  </a:lnTo>
                  <a:close/>
                </a:path>
                <a:path w="1767204" h="2881629">
                  <a:moveTo>
                    <a:pt x="1735074" y="2692463"/>
                  </a:moveTo>
                  <a:lnTo>
                    <a:pt x="1722374" y="2692463"/>
                  </a:lnTo>
                  <a:lnTo>
                    <a:pt x="1722374" y="2705163"/>
                  </a:lnTo>
                  <a:lnTo>
                    <a:pt x="1735074" y="2705163"/>
                  </a:lnTo>
                  <a:lnTo>
                    <a:pt x="1735074" y="2692463"/>
                  </a:lnTo>
                  <a:close/>
                </a:path>
                <a:path w="1767204" h="2881629">
                  <a:moveTo>
                    <a:pt x="1735074" y="2667063"/>
                  </a:moveTo>
                  <a:lnTo>
                    <a:pt x="1722374" y="2667063"/>
                  </a:lnTo>
                  <a:lnTo>
                    <a:pt x="1722374" y="2679763"/>
                  </a:lnTo>
                  <a:lnTo>
                    <a:pt x="1735074" y="2679763"/>
                  </a:lnTo>
                  <a:lnTo>
                    <a:pt x="1735074" y="2667063"/>
                  </a:lnTo>
                  <a:close/>
                </a:path>
                <a:path w="1767204" h="2881629">
                  <a:moveTo>
                    <a:pt x="1735074" y="2641663"/>
                  </a:moveTo>
                  <a:lnTo>
                    <a:pt x="1722374" y="2641663"/>
                  </a:lnTo>
                  <a:lnTo>
                    <a:pt x="1722374" y="2654363"/>
                  </a:lnTo>
                  <a:lnTo>
                    <a:pt x="1735074" y="2654363"/>
                  </a:lnTo>
                  <a:lnTo>
                    <a:pt x="1735074" y="2641663"/>
                  </a:lnTo>
                  <a:close/>
                </a:path>
                <a:path w="1767204" h="2881629">
                  <a:moveTo>
                    <a:pt x="1735074" y="2616263"/>
                  </a:moveTo>
                  <a:lnTo>
                    <a:pt x="1722374" y="2616263"/>
                  </a:lnTo>
                  <a:lnTo>
                    <a:pt x="1722374" y="2628963"/>
                  </a:lnTo>
                  <a:lnTo>
                    <a:pt x="1735074" y="2628963"/>
                  </a:lnTo>
                  <a:lnTo>
                    <a:pt x="1735074" y="2616263"/>
                  </a:lnTo>
                  <a:close/>
                </a:path>
                <a:path w="1767204" h="2881629">
                  <a:moveTo>
                    <a:pt x="1735074" y="2590863"/>
                  </a:moveTo>
                  <a:lnTo>
                    <a:pt x="1722374" y="2590863"/>
                  </a:lnTo>
                  <a:lnTo>
                    <a:pt x="1722374" y="2603563"/>
                  </a:lnTo>
                  <a:lnTo>
                    <a:pt x="1735074" y="2603563"/>
                  </a:lnTo>
                  <a:lnTo>
                    <a:pt x="1735074" y="2590863"/>
                  </a:lnTo>
                  <a:close/>
                </a:path>
                <a:path w="1767204" h="2881629">
                  <a:moveTo>
                    <a:pt x="1735074" y="2565463"/>
                  </a:moveTo>
                  <a:lnTo>
                    <a:pt x="1722374" y="2565463"/>
                  </a:lnTo>
                  <a:lnTo>
                    <a:pt x="1722374" y="2578163"/>
                  </a:lnTo>
                  <a:lnTo>
                    <a:pt x="1735074" y="2578163"/>
                  </a:lnTo>
                  <a:lnTo>
                    <a:pt x="1735074" y="2565463"/>
                  </a:lnTo>
                  <a:close/>
                </a:path>
                <a:path w="1767204" h="2881629">
                  <a:moveTo>
                    <a:pt x="1735074" y="2540063"/>
                  </a:moveTo>
                  <a:lnTo>
                    <a:pt x="1722374" y="2540063"/>
                  </a:lnTo>
                  <a:lnTo>
                    <a:pt x="1722374" y="2552763"/>
                  </a:lnTo>
                  <a:lnTo>
                    <a:pt x="1735074" y="2552763"/>
                  </a:lnTo>
                  <a:lnTo>
                    <a:pt x="1735074" y="2540063"/>
                  </a:lnTo>
                  <a:close/>
                </a:path>
                <a:path w="1767204" h="2881629">
                  <a:moveTo>
                    <a:pt x="1735074" y="2514663"/>
                  </a:moveTo>
                  <a:lnTo>
                    <a:pt x="1722374" y="2514663"/>
                  </a:lnTo>
                  <a:lnTo>
                    <a:pt x="1722374" y="2527363"/>
                  </a:lnTo>
                  <a:lnTo>
                    <a:pt x="1735074" y="2527363"/>
                  </a:lnTo>
                  <a:lnTo>
                    <a:pt x="1735074" y="2514663"/>
                  </a:lnTo>
                  <a:close/>
                </a:path>
                <a:path w="1767204" h="2881629">
                  <a:moveTo>
                    <a:pt x="1735074" y="2489263"/>
                  </a:moveTo>
                  <a:lnTo>
                    <a:pt x="1722374" y="2489263"/>
                  </a:lnTo>
                  <a:lnTo>
                    <a:pt x="1722374" y="2501963"/>
                  </a:lnTo>
                  <a:lnTo>
                    <a:pt x="1735074" y="2501963"/>
                  </a:lnTo>
                  <a:lnTo>
                    <a:pt x="1735074" y="2489263"/>
                  </a:lnTo>
                  <a:close/>
                </a:path>
                <a:path w="1767204" h="2881629">
                  <a:moveTo>
                    <a:pt x="1735074" y="2463863"/>
                  </a:moveTo>
                  <a:lnTo>
                    <a:pt x="1722374" y="2463863"/>
                  </a:lnTo>
                  <a:lnTo>
                    <a:pt x="1722374" y="2476563"/>
                  </a:lnTo>
                  <a:lnTo>
                    <a:pt x="1735074" y="2476563"/>
                  </a:lnTo>
                  <a:lnTo>
                    <a:pt x="1735074" y="2463863"/>
                  </a:lnTo>
                  <a:close/>
                </a:path>
                <a:path w="1767204" h="2881629">
                  <a:moveTo>
                    <a:pt x="1735074" y="2438463"/>
                  </a:moveTo>
                  <a:lnTo>
                    <a:pt x="1722374" y="2438463"/>
                  </a:lnTo>
                  <a:lnTo>
                    <a:pt x="1722374" y="2451163"/>
                  </a:lnTo>
                  <a:lnTo>
                    <a:pt x="1735074" y="2451163"/>
                  </a:lnTo>
                  <a:lnTo>
                    <a:pt x="1735074" y="2438463"/>
                  </a:lnTo>
                  <a:close/>
                </a:path>
                <a:path w="1767204" h="2881629">
                  <a:moveTo>
                    <a:pt x="1735074" y="2413063"/>
                  </a:moveTo>
                  <a:lnTo>
                    <a:pt x="1722374" y="2413063"/>
                  </a:lnTo>
                  <a:lnTo>
                    <a:pt x="1722374" y="2425763"/>
                  </a:lnTo>
                  <a:lnTo>
                    <a:pt x="1735074" y="2425763"/>
                  </a:lnTo>
                  <a:lnTo>
                    <a:pt x="1735074" y="2413063"/>
                  </a:lnTo>
                  <a:close/>
                </a:path>
                <a:path w="1767204" h="2881629">
                  <a:moveTo>
                    <a:pt x="1735074" y="2387663"/>
                  </a:moveTo>
                  <a:lnTo>
                    <a:pt x="1722374" y="2387663"/>
                  </a:lnTo>
                  <a:lnTo>
                    <a:pt x="1722374" y="2400363"/>
                  </a:lnTo>
                  <a:lnTo>
                    <a:pt x="1735074" y="2400363"/>
                  </a:lnTo>
                  <a:lnTo>
                    <a:pt x="1735074" y="2387663"/>
                  </a:lnTo>
                  <a:close/>
                </a:path>
                <a:path w="1767204" h="2881629">
                  <a:moveTo>
                    <a:pt x="1735074" y="2362263"/>
                  </a:moveTo>
                  <a:lnTo>
                    <a:pt x="1722374" y="2362263"/>
                  </a:lnTo>
                  <a:lnTo>
                    <a:pt x="1722374" y="2374963"/>
                  </a:lnTo>
                  <a:lnTo>
                    <a:pt x="1735074" y="2374963"/>
                  </a:lnTo>
                  <a:lnTo>
                    <a:pt x="1735074" y="2362263"/>
                  </a:lnTo>
                  <a:close/>
                </a:path>
                <a:path w="1767204" h="2881629">
                  <a:moveTo>
                    <a:pt x="1735074" y="2336863"/>
                  </a:moveTo>
                  <a:lnTo>
                    <a:pt x="1722374" y="2336863"/>
                  </a:lnTo>
                  <a:lnTo>
                    <a:pt x="1722374" y="2349563"/>
                  </a:lnTo>
                  <a:lnTo>
                    <a:pt x="1735074" y="2349563"/>
                  </a:lnTo>
                  <a:lnTo>
                    <a:pt x="1735074" y="2336863"/>
                  </a:lnTo>
                  <a:close/>
                </a:path>
                <a:path w="1767204" h="2881629">
                  <a:moveTo>
                    <a:pt x="1735074" y="2311463"/>
                  </a:moveTo>
                  <a:lnTo>
                    <a:pt x="1722374" y="2311463"/>
                  </a:lnTo>
                  <a:lnTo>
                    <a:pt x="1722374" y="2324163"/>
                  </a:lnTo>
                  <a:lnTo>
                    <a:pt x="1735074" y="2324163"/>
                  </a:lnTo>
                  <a:lnTo>
                    <a:pt x="1735074" y="2311463"/>
                  </a:lnTo>
                  <a:close/>
                </a:path>
                <a:path w="1767204" h="2881629">
                  <a:moveTo>
                    <a:pt x="1735074" y="2286063"/>
                  </a:moveTo>
                  <a:lnTo>
                    <a:pt x="1722374" y="2286063"/>
                  </a:lnTo>
                  <a:lnTo>
                    <a:pt x="1722374" y="2298763"/>
                  </a:lnTo>
                  <a:lnTo>
                    <a:pt x="1735074" y="2298763"/>
                  </a:lnTo>
                  <a:lnTo>
                    <a:pt x="1735074" y="2286063"/>
                  </a:lnTo>
                  <a:close/>
                </a:path>
                <a:path w="1767204" h="2881629">
                  <a:moveTo>
                    <a:pt x="1735074" y="2260663"/>
                  </a:moveTo>
                  <a:lnTo>
                    <a:pt x="1722374" y="2260663"/>
                  </a:lnTo>
                  <a:lnTo>
                    <a:pt x="1722374" y="2273363"/>
                  </a:lnTo>
                  <a:lnTo>
                    <a:pt x="1735074" y="2273363"/>
                  </a:lnTo>
                  <a:lnTo>
                    <a:pt x="1735074" y="2260663"/>
                  </a:lnTo>
                  <a:close/>
                </a:path>
                <a:path w="1767204" h="2881629">
                  <a:moveTo>
                    <a:pt x="1735074" y="2235263"/>
                  </a:moveTo>
                  <a:lnTo>
                    <a:pt x="1722374" y="2235263"/>
                  </a:lnTo>
                  <a:lnTo>
                    <a:pt x="1722374" y="2247963"/>
                  </a:lnTo>
                  <a:lnTo>
                    <a:pt x="1735074" y="2247963"/>
                  </a:lnTo>
                  <a:lnTo>
                    <a:pt x="1735074" y="2235263"/>
                  </a:lnTo>
                  <a:close/>
                </a:path>
                <a:path w="1767204" h="2881629">
                  <a:moveTo>
                    <a:pt x="1735074" y="2209863"/>
                  </a:moveTo>
                  <a:lnTo>
                    <a:pt x="1722374" y="2209863"/>
                  </a:lnTo>
                  <a:lnTo>
                    <a:pt x="1722374" y="2222563"/>
                  </a:lnTo>
                  <a:lnTo>
                    <a:pt x="1735074" y="2222563"/>
                  </a:lnTo>
                  <a:lnTo>
                    <a:pt x="1735074" y="2209863"/>
                  </a:lnTo>
                  <a:close/>
                </a:path>
                <a:path w="1767204" h="2881629">
                  <a:moveTo>
                    <a:pt x="1735074" y="2184463"/>
                  </a:moveTo>
                  <a:lnTo>
                    <a:pt x="1722374" y="2184463"/>
                  </a:lnTo>
                  <a:lnTo>
                    <a:pt x="1722374" y="2197163"/>
                  </a:lnTo>
                  <a:lnTo>
                    <a:pt x="1735074" y="2197163"/>
                  </a:lnTo>
                  <a:lnTo>
                    <a:pt x="1735074" y="2184463"/>
                  </a:lnTo>
                  <a:close/>
                </a:path>
                <a:path w="1767204" h="2881629">
                  <a:moveTo>
                    <a:pt x="1735074" y="2159063"/>
                  </a:moveTo>
                  <a:lnTo>
                    <a:pt x="1722374" y="2159063"/>
                  </a:lnTo>
                  <a:lnTo>
                    <a:pt x="1722374" y="2171763"/>
                  </a:lnTo>
                  <a:lnTo>
                    <a:pt x="1735074" y="2171763"/>
                  </a:lnTo>
                  <a:lnTo>
                    <a:pt x="1735074" y="2159063"/>
                  </a:lnTo>
                  <a:close/>
                </a:path>
                <a:path w="1767204" h="2881629">
                  <a:moveTo>
                    <a:pt x="1735074" y="2133663"/>
                  </a:moveTo>
                  <a:lnTo>
                    <a:pt x="1722374" y="2133663"/>
                  </a:lnTo>
                  <a:lnTo>
                    <a:pt x="1722374" y="2146363"/>
                  </a:lnTo>
                  <a:lnTo>
                    <a:pt x="1735074" y="2146363"/>
                  </a:lnTo>
                  <a:lnTo>
                    <a:pt x="1735074" y="2133663"/>
                  </a:lnTo>
                  <a:close/>
                </a:path>
                <a:path w="1767204" h="2881629">
                  <a:moveTo>
                    <a:pt x="1735074" y="2108263"/>
                  </a:moveTo>
                  <a:lnTo>
                    <a:pt x="1722374" y="2108263"/>
                  </a:lnTo>
                  <a:lnTo>
                    <a:pt x="1722374" y="2120963"/>
                  </a:lnTo>
                  <a:lnTo>
                    <a:pt x="1735074" y="2120963"/>
                  </a:lnTo>
                  <a:lnTo>
                    <a:pt x="1735074" y="2108263"/>
                  </a:lnTo>
                  <a:close/>
                </a:path>
                <a:path w="1767204" h="2881629">
                  <a:moveTo>
                    <a:pt x="1735074" y="2082863"/>
                  </a:moveTo>
                  <a:lnTo>
                    <a:pt x="1722374" y="2082863"/>
                  </a:lnTo>
                  <a:lnTo>
                    <a:pt x="1722374" y="2095563"/>
                  </a:lnTo>
                  <a:lnTo>
                    <a:pt x="1735074" y="2095563"/>
                  </a:lnTo>
                  <a:lnTo>
                    <a:pt x="1735074" y="2082863"/>
                  </a:lnTo>
                  <a:close/>
                </a:path>
                <a:path w="1767204" h="2881629">
                  <a:moveTo>
                    <a:pt x="1735074" y="2057400"/>
                  </a:moveTo>
                  <a:lnTo>
                    <a:pt x="1722374" y="2057400"/>
                  </a:lnTo>
                  <a:lnTo>
                    <a:pt x="1722374" y="2070163"/>
                  </a:lnTo>
                  <a:lnTo>
                    <a:pt x="1735074" y="2070163"/>
                  </a:lnTo>
                  <a:lnTo>
                    <a:pt x="1735074" y="2057400"/>
                  </a:lnTo>
                  <a:close/>
                </a:path>
                <a:path w="1767204" h="2881629">
                  <a:moveTo>
                    <a:pt x="1735074" y="2032000"/>
                  </a:moveTo>
                  <a:lnTo>
                    <a:pt x="1722374" y="2032000"/>
                  </a:lnTo>
                  <a:lnTo>
                    <a:pt x="1722374" y="2044700"/>
                  </a:lnTo>
                  <a:lnTo>
                    <a:pt x="1735074" y="2044700"/>
                  </a:lnTo>
                  <a:lnTo>
                    <a:pt x="1735074" y="2032000"/>
                  </a:lnTo>
                  <a:close/>
                </a:path>
                <a:path w="1767204" h="2881629">
                  <a:moveTo>
                    <a:pt x="1735074" y="2006600"/>
                  </a:moveTo>
                  <a:lnTo>
                    <a:pt x="1722374" y="2006600"/>
                  </a:lnTo>
                  <a:lnTo>
                    <a:pt x="1722374" y="2019300"/>
                  </a:lnTo>
                  <a:lnTo>
                    <a:pt x="1735074" y="2019300"/>
                  </a:lnTo>
                  <a:lnTo>
                    <a:pt x="1735074" y="2006600"/>
                  </a:lnTo>
                  <a:close/>
                </a:path>
                <a:path w="1767204" h="2881629">
                  <a:moveTo>
                    <a:pt x="1735074" y="1981200"/>
                  </a:moveTo>
                  <a:lnTo>
                    <a:pt x="1722374" y="1981200"/>
                  </a:lnTo>
                  <a:lnTo>
                    <a:pt x="1722374" y="1993900"/>
                  </a:lnTo>
                  <a:lnTo>
                    <a:pt x="1735074" y="1993900"/>
                  </a:lnTo>
                  <a:lnTo>
                    <a:pt x="1735074" y="1981200"/>
                  </a:lnTo>
                  <a:close/>
                </a:path>
                <a:path w="1767204" h="2881629">
                  <a:moveTo>
                    <a:pt x="1735074" y="1955800"/>
                  </a:moveTo>
                  <a:lnTo>
                    <a:pt x="1722374" y="1955800"/>
                  </a:lnTo>
                  <a:lnTo>
                    <a:pt x="1722374" y="1968500"/>
                  </a:lnTo>
                  <a:lnTo>
                    <a:pt x="1735074" y="1968500"/>
                  </a:lnTo>
                  <a:lnTo>
                    <a:pt x="1735074" y="1955800"/>
                  </a:lnTo>
                  <a:close/>
                </a:path>
                <a:path w="1767204" h="2881629">
                  <a:moveTo>
                    <a:pt x="1735074" y="1930400"/>
                  </a:moveTo>
                  <a:lnTo>
                    <a:pt x="1722374" y="1930400"/>
                  </a:lnTo>
                  <a:lnTo>
                    <a:pt x="1722374" y="1943100"/>
                  </a:lnTo>
                  <a:lnTo>
                    <a:pt x="1735074" y="1943100"/>
                  </a:lnTo>
                  <a:lnTo>
                    <a:pt x="1735074" y="1930400"/>
                  </a:lnTo>
                  <a:close/>
                </a:path>
                <a:path w="1767204" h="2881629">
                  <a:moveTo>
                    <a:pt x="1735074" y="1905000"/>
                  </a:moveTo>
                  <a:lnTo>
                    <a:pt x="1722374" y="1905000"/>
                  </a:lnTo>
                  <a:lnTo>
                    <a:pt x="1722374" y="1917700"/>
                  </a:lnTo>
                  <a:lnTo>
                    <a:pt x="1735074" y="1917700"/>
                  </a:lnTo>
                  <a:lnTo>
                    <a:pt x="1735074" y="1905000"/>
                  </a:lnTo>
                  <a:close/>
                </a:path>
                <a:path w="1767204" h="2881629">
                  <a:moveTo>
                    <a:pt x="1735074" y="1879600"/>
                  </a:moveTo>
                  <a:lnTo>
                    <a:pt x="1722374" y="1879600"/>
                  </a:lnTo>
                  <a:lnTo>
                    <a:pt x="1722374" y="1892300"/>
                  </a:lnTo>
                  <a:lnTo>
                    <a:pt x="1735074" y="1892300"/>
                  </a:lnTo>
                  <a:lnTo>
                    <a:pt x="1735074" y="1879600"/>
                  </a:lnTo>
                  <a:close/>
                </a:path>
                <a:path w="1767204" h="2881629">
                  <a:moveTo>
                    <a:pt x="1735074" y="1854200"/>
                  </a:moveTo>
                  <a:lnTo>
                    <a:pt x="1722374" y="1854200"/>
                  </a:lnTo>
                  <a:lnTo>
                    <a:pt x="1722374" y="1866900"/>
                  </a:lnTo>
                  <a:lnTo>
                    <a:pt x="1735074" y="1866900"/>
                  </a:lnTo>
                  <a:lnTo>
                    <a:pt x="1735074" y="1854200"/>
                  </a:lnTo>
                  <a:close/>
                </a:path>
                <a:path w="1767204" h="2881629">
                  <a:moveTo>
                    <a:pt x="1735074" y="1828800"/>
                  </a:moveTo>
                  <a:lnTo>
                    <a:pt x="1722374" y="1828800"/>
                  </a:lnTo>
                  <a:lnTo>
                    <a:pt x="1722374" y="1841500"/>
                  </a:lnTo>
                  <a:lnTo>
                    <a:pt x="1735074" y="1841500"/>
                  </a:lnTo>
                  <a:lnTo>
                    <a:pt x="1735074" y="1828800"/>
                  </a:lnTo>
                  <a:close/>
                </a:path>
                <a:path w="1767204" h="2881629">
                  <a:moveTo>
                    <a:pt x="1735074" y="1803400"/>
                  </a:moveTo>
                  <a:lnTo>
                    <a:pt x="1722374" y="1803400"/>
                  </a:lnTo>
                  <a:lnTo>
                    <a:pt x="1722374" y="1816100"/>
                  </a:lnTo>
                  <a:lnTo>
                    <a:pt x="1735074" y="1816100"/>
                  </a:lnTo>
                  <a:lnTo>
                    <a:pt x="1735074" y="1803400"/>
                  </a:lnTo>
                  <a:close/>
                </a:path>
                <a:path w="1767204" h="2881629">
                  <a:moveTo>
                    <a:pt x="1735074" y="1778000"/>
                  </a:moveTo>
                  <a:lnTo>
                    <a:pt x="1722374" y="1778000"/>
                  </a:lnTo>
                  <a:lnTo>
                    <a:pt x="1722374" y="1790700"/>
                  </a:lnTo>
                  <a:lnTo>
                    <a:pt x="1735074" y="1790700"/>
                  </a:lnTo>
                  <a:lnTo>
                    <a:pt x="1735074" y="1778000"/>
                  </a:lnTo>
                  <a:close/>
                </a:path>
                <a:path w="1767204" h="2881629">
                  <a:moveTo>
                    <a:pt x="1735074" y="1752600"/>
                  </a:moveTo>
                  <a:lnTo>
                    <a:pt x="1722374" y="1752600"/>
                  </a:lnTo>
                  <a:lnTo>
                    <a:pt x="1722374" y="1765300"/>
                  </a:lnTo>
                  <a:lnTo>
                    <a:pt x="1735074" y="1765300"/>
                  </a:lnTo>
                  <a:lnTo>
                    <a:pt x="1735074" y="1752600"/>
                  </a:lnTo>
                  <a:close/>
                </a:path>
                <a:path w="1767204" h="2881629">
                  <a:moveTo>
                    <a:pt x="1735074" y="1727200"/>
                  </a:moveTo>
                  <a:lnTo>
                    <a:pt x="1722374" y="1727200"/>
                  </a:lnTo>
                  <a:lnTo>
                    <a:pt x="1722374" y="1739900"/>
                  </a:lnTo>
                  <a:lnTo>
                    <a:pt x="1735074" y="1739900"/>
                  </a:lnTo>
                  <a:lnTo>
                    <a:pt x="1735074" y="1727200"/>
                  </a:lnTo>
                  <a:close/>
                </a:path>
                <a:path w="1767204" h="2881629">
                  <a:moveTo>
                    <a:pt x="1735074" y="1701800"/>
                  </a:moveTo>
                  <a:lnTo>
                    <a:pt x="1722374" y="1701800"/>
                  </a:lnTo>
                  <a:lnTo>
                    <a:pt x="1722374" y="1714500"/>
                  </a:lnTo>
                  <a:lnTo>
                    <a:pt x="1735074" y="1714500"/>
                  </a:lnTo>
                  <a:lnTo>
                    <a:pt x="1735074" y="1701800"/>
                  </a:lnTo>
                  <a:close/>
                </a:path>
                <a:path w="1767204" h="2881629">
                  <a:moveTo>
                    <a:pt x="1735074" y="1676400"/>
                  </a:moveTo>
                  <a:lnTo>
                    <a:pt x="1722374" y="1676400"/>
                  </a:lnTo>
                  <a:lnTo>
                    <a:pt x="1722374" y="1689100"/>
                  </a:lnTo>
                  <a:lnTo>
                    <a:pt x="1735074" y="1689100"/>
                  </a:lnTo>
                  <a:lnTo>
                    <a:pt x="1735074" y="1676400"/>
                  </a:lnTo>
                  <a:close/>
                </a:path>
                <a:path w="1767204" h="2881629">
                  <a:moveTo>
                    <a:pt x="1735074" y="1651000"/>
                  </a:moveTo>
                  <a:lnTo>
                    <a:pt x="1722374" y="1651000"/>
                  </a:lnTo>
                  <a:lnTo>
                    <a:pt x="1722374" y="1663700"/>
                  </a:lnTo>
                  <a:lnTo>
                    <a:pt x="1735074" y="1663700"/>
                  </a:lnTo>
                  <a:lnTo>
                    <a:pt x="1735074" y="1651000"/>
                  </a:lnTo>
                  <a:close/>
                </a:path>
                <a:path w="1767204" h="2881629">
                  <a:moveTo>
                    <a:pt x="1735074" y="1625600"/>
                  </a:moveTo>
                  <a:lnTo>
                    <a:pt x="1722374" y="1625600"/>
                  </a:lnTo>
                  <a:lnTo>
                    <a:pt x="1722374" y="1638300"/>
                  </a:lnTo>
                  <a:lnTo>
                    <a:pt x="1735074" y="1638300"/>
                  </a:lnTo>
                  <a:lnTo>
                    <a:pt x="1735074" y="1625600"/>
                  </a:lnTo>
                  <a:close/>
                </a:path>
                <a:path w="1767204" h="2881629">
                  <a:moveTo>
                    <a:pt x="1735074" y="1600200"/>
                  </a:moveTo>
                  <a:lnTo>
                    <a:pt x="1722374" y="1600200"/>
                  </a:lnTo>
                  <a:lnTo>
                    <a:pt x="1722374" y="1612900"/>
                  </a:lnTo>
                  <a:lnTo>
                    <a:pt x="1735074" y="1612900"/>
                  </a:lnTo>
                  <a:lnTo>
                    <a:pt x="1735074" y="1600200"/>
                  </a:lnTo>
                  <a:close/>
                </a:path>
                <a:path w="1767204" h="2881629">
                  <a:moveTo>
                    <a:pt x="1735074" y="1574800"/>
                  </a:moveTo>
                  <a:lnTo>
                    <a:pt x="1722374" y="1574800"/>
                  </a:lnTo>
                  <a:lnTo>
                    <a:pt x="1722374" y="1587500"/>
                  </a:lnTo>
                  <a:lnTo>
                    <a:pt x="1735074" y="1587500"/>
                  </a:lnTo>
                  <a:lnTo>
                    <a:pt x="1735074" y="1574800"/>
                  </a:lnTo>
                  <a:close/>
                </a:path>
                <a:path w="1767204" h="2881629">
                  <a:moveTo>
                    <a:pt x="1735074" y="1549400"/>
                  </a:moveTo>
                  <a:lnTo>
                    <a:pt x="1722374" y="1549400"/>
                  </a:lnTo>
                  <a:lnTo>
                    <a:pt x="1722374" y="1562100"/>
                  </a:lnTo>
                  <a:lnTo>
                    <a:pt x="1735074" y="1562100"/>
                  </a:lnTo>
                  <a:lnTo>
                    <a:pt x="1735074" y="1549400"/>
                  </a:lnTo>
                  <a:close/>
                </a:path>
                <a:path w="1767204" h="2881629">
                  <a:moveTo>
                    <a:pt x="1735074" y="1524000"/>
                  </a:moveTo>
                  <a:lnTo>
                    <a:pt x="1722374" y="1524000"/>
                  </a:lnTo>
                  <a:lnTo>
                    <a:pt x="1722374" y="1536700"/>
                  </a:lnTo>
                  <a:lnTo>
                    <a:pt x="1735074" y="1536700"/>
                  </a:lnTo>
                  <a:lnTo>
                    <a:pt x="1735074" y="1524000"/>
                  </a:lnTo>
                  <a:close/>
                </a:path>
                <a:path w="1767204" h="2881629">
                  <a:moveTo>
                    <a:pt x="1735074" y="1498600"/>
                  </a:moveTo>
                  <a:lnTo>
                    <a:pt x="1722374" y="1498600"/>
                  </a:lnTo>
                  <a:lnTo>
                    <a:pt x="1722374" y="1511300"/>
                  </a:lnTo>
                  <a:lnTo>
                    <a:pt x="1735074" y="1511300"/>
                  </a:lnTo>
                  <a:lnTo>
                    <a:pt x="1735074" y="1498600"/>
                  </a:lnTo>
                  <a:close/>
                </a:path>
                <a:path w="1767204" h="2881629">
                  <a:moveTo>
                    <a:pt x="1735074" y="1473200"/>
                  </a:moveTo>
                  <a:lnTo>
                    <a:pt x="1722374" y="1473200"/>
                  </a:lnTo>
                  <a:lnTo>
                    <a:pt x="1722374" y="1485900"/>
                  </a:lnTo>
                  <a:lnTo>
                    <a:pt x="1735074" y="1485900"/>
                  </a:lnTo>
                  <a:lnTo>
                    <a:pt x="1735074" y="1473200"/>
                  </a:lnTo>
                  <a:close/>
                </a:path>
                <a:path w="1767204" h="2881629">
                  <a:moveTo>
                    <a:pt x="1735074" y="1447800"/>
                  </a:moveTo>
                  <a:lnTo>
                    <a:pt x="1722374" y="1447800"/>
                  </a:lnTo>
                  <a:lnTo>
                    <a:pt x="1722374" y="1460500"/>
                  </a:lnTo>
                  <a:lnTo>
                    <a:pt x="1735074" y="1460500"/>
                  </a:lnTo>
                  <a:lnTo>
                    <a:pt x="1735074" y="1447800"/>
                  </a:lnTo>
                  <a:close/>
                </a:path>
                <a:path w="1767204" h="2881629">
                  <a:moveTo>
                    <a:pt x="1735074" y="1422400"/>
                  </a:moveTo>
                  <a:lnTo>
                    <a:pt x="1722374" y="1422400"/>
                  </a:lnTo>
                  <a:lnTo>
                    <a:pt x="1722374" y="1435100"/>
                  </a:lnTo>
                  <a:lnTo>
                    <a:pt x="1735074" y="1435100"/>
                  </a:lnTo>
                  <a:lnTo>
                    <a:pt x="1735074" y="1422400"/>
                  </a:lnTo>
                  <a:close/>
                </a:path>
                <a:path w="1767204" h="2881629">
                  <a:moveTo>
                    <a:pt x="1735074" y="1397000"/>
                  </a:moveTo>
                  <a:lnTo>
                    <a:pt x="1722374" y="1397000"/>
                  </a:lnTo>
                  <a:lnTo>
                    <a:pt x="1722374" y="1409700"/>
                  </a:lnTo>
                  <a:lnTo>
                    <a:pt x="1735074" y="1409700"/>
                  </a:lnTo>
                  <a:lnTo>
                    <a:pt x="1735074" y="1397000"/>
                  </a:lnTo>
                  <a:close/>
                </a:path>
                <a:path w="1767204" h="2881629">
                  <a:moveTo>
                    <a:pt x="1735074" y="1371600"/>
                  </a:moveTo>
                  <a:lnTo>
                    <a:pt x="1722374" y="1371600"/>
                  </a:lnTo>
                  <a:lnTo>
                    <a:pt x="1722374" y="1384300"/>
                  </a:lnTo>
                  <a:lnTo>
                    <a:pt x="1735074" y="1384300"/>
                  </a:lnTo>
                  <a:lnTo>
                    <a:pt x="1735074" y="1371600"/>
                  </a:lnTo>
                  <a:close/>
                </a:path>
                <a:path w="1767204" h="2881629">
                  <a:moveTo>
                    <a:pt x="1735074" y="1346200"/>
                  </a:moveTo>
                  <a:lnTo>
                    <a:pt x="1722374" y="1346200"/>
                  </a:lnTo>
                  <a:lnTo>
                    <a:pt x="1722374" y="1358900"/>
                  </a:lnTo>
                  <a:lnTo>
                    <a:pt x="1735074" y="1358900"/>
                  </a:lnTo>
                  <a:lnTo>
                    <a:pt x="1735074" y="1346200"/>
                  </a:lnTo>
                  <a:close/>
                </a:path>
                <a:path w="1767204" h="2881629">
                  <a:moveTo>
                    <a:pt x="1735074" y="1320800"/>
                  </a:moveTo>
                  <a:lnTo>
                    <a:pt x="1722374" y="1320800"/>
                  </a:lnTo>
                  <a:lnTo>
                    <a:pt x="1722374" y="1333500"/>
                  </a:lnTo>
                  <a:lnTo>
                    <a:pt x="1735074" y="1333500"/>
                  </a:lnTo>
                  <a:lnTo>
                    <a:pt x="1735074" y="1320800"/>
                  </a:lnTo>
                  <a:close/>
                </a:path>
                <a:path w="1767204" h="2881629">
                  <a:moveTo>
                    <a:pt x="1735074" y="1295400"/>
                  </a:moveTo>
                  <a:lnTo>
                    <a:pt x="1722374" y="1295400"/>
                  </a:lnTo>
                  <a:lnTo>
                    <a:pt x="1722374" y="1308100"/>
                  </a:lnTo>
                  <a:lnTo>
                    <a:pt x="1735074" y="1308100"/>
                  </a:lnTo>
                  <a:lnTo>
                    <a:pt x="1735074" y="1295400"/>
                  </a:lnTo>
                  <a:close/>
                </a:path>
                <a:path w="1767204" h="2881629">
                  <a:moveTo>
                    <a:pt x="1735074" y="1270000"/>
                  </a:moveTo>
                  <a:lnTo>
                    <a:pt x="1722374" y="1270000"/>
                  </a:lnTo>
                  <a:lnTo>
                    <a:pt x="1722374" y="1282700"/>
                  </a:lnTo>
                  <a:lnTo>
                    <a:pt x="1735074" y="1282700"/>
                  </a:lnTo>
                  <a:lnTo>
                    <a:pt x="1735074" y="1270000"/>
                  </a:lnTo>
                  <a:close/>
                </a:path>
                <a:path w="1767204" h="2881629">
                  <a:moveTo>
                    <a:pt x="1735074" y="1244600"/>
                  </a:moveTo>
                  <a:lnTo>
                    <a:pt x="1722374" y="1244600"/>
                  </a:lnTo>
                  <a:lnTo>
                    <a:pt x="1722374" y="1257300"/>
                  </a:lnTo>
                  <a:lnTo>
                    <a:pt x="1735074" y="1257300"/>
                  </a:lnTo>
                  <a:lnTo>
                    <a:pt x="1735074" y="1244600"/>
                  </a:lnTo>
                  <a:close/>
                </a:path>
                <a:path w="1767204" h="2881629">
                  <a:moveTo>
                    <a:pt x="1735074" y="1219200"/>
                  </a:moveTo>
                  <a:lnTo>
                    <a:pt x="1722374" y="1219200"/>
                  </a:lnTo>
                  <a:lnTo>
                    <a:pt x="1722374" y="1231900"/>
                  </a:lnTo>
                  <a:lnTo>
                    <a:pt x="1735074" y="1231900"/>
                  </a:lnTo>
                  <a:lnTo>
                    <a:pt x="1735074" y="1219200"/>
                  </a:lnTo>
                  <a:close/>
                </a:path>
                <a:path w="1767204" h="2881629">
                  <a:moveTo>
                    <a:pt x="1735074" y="1193800"/>
                  </a:moveTo>
                  <a:lnTo>
                    <a:pt x="1722374" y="1193800"/>
                  </a:lnTo>
                  <a:lnTo>
                    <a:pt x="1722374" y="1206500"/>
                  </a:lnTo>
                  <a:lnTo>
                    <a:pt x="1735074" y="1206500"/>
                  </a:lnTo>
                  <a:lnTo>
                    <a:pt x="1735074" y="1193800"/>
                  </a:lnTo>
                  <a:close/>
                </a:path>
                <a:path w="1767204" h="2881629">
                  <a:moveTo>
                    <a:pt x="1735074" y="1168400"/>
                  </a:moveTo>
                  <a:lnTo>
                    <a:pt x="1722374" y="1168400"/>
                  </a:lnTo>
                  <a:lnTo>
                    <a:pt x="1722374" y="1181100"/>
                  </a:lnTo>
                  <a:lnTo>
                    <a:pt x="1735074" y="1181100"/>
                  </a:lnTo>
                  <a:lnTo>
                    <a:pt x="1735074" y="1168400"/>
                  </a:lnTo>
                  <a:close/>
                </a:path>
                <a:path w="1767204" h="2881629">
                  <a:moveTo>
                    <a:pt x="1735074" y="1143000"/>
                  </a:moveTo>
                  <a:lnTo>
                    <a:pt x="1722374" y="1143000"/>
                  </a:lnTo>
                  <a:lnTo>
                    <a:pt x="1722374" y="1155700"/>
                  </a:lnTo>
                  <a:lnTo>
                    <a:pt x="1735074" y="1155700"/>
                  </a:lnTo>
                  <a:lnTo>
                    <a:pt x="1735074" y="1143000"/>
                  </a:lnTo>
                  <a:close/>
                </a:path>
                <a:path w="1767204" h="2881629">
                  <a:moveTo>
                    <a:pt x="1735074" y="1117600"/>
                  </a:moveTo>
                  <a:lnTo>
                    <a:pt x="1722374" y="1117600"/>
                  </a:lnTo>
                  <a:lnTo>
                    <a:pt x="1722374" y="1130300"/>
                  </a:lnTo>
                  <a:lnTo>
                    <a:pt x="1735074" y="1130300"/>
                  </a:lnTo>
                  <a:lnTo>
                    <a:pt x="1735074" y="1117600"/>
                  </a:lnTo>
                  <a:close/>
                </a:path>
                <a:path w="1767204" h="2881629">
                  <a:moveTo>
                    <a:pt x="1735074" y="1092200"/>
                  </a:moveTo>
                  <a:lnTo>
                    <a:pt x="1722374" y="1092200"/>
                  </a:lnTo>
                  <a:lnTo>
                    <a:pt x="1722374" y="1104900"/>
                  </a:lnTo>
                  <a:lnTo>
                    <a:pt x="1735074" y="1104900"/>
                  </a:lnTo>
                  <a:lnTo>
                    <a:pt x="1735074" y="1092200"/>
                  </a:lnTo>
                  <a:close/>
                </a:path>
                <a:path w="1767204" h="2881629">
                  <a:moveTo>
                    <a:pt x="1735074" y="1066800"/>
                  </a:moveTo>
                  <a:lnTo>
                    <a:pt x="1722374" y="1066800"/>
                  </a:lnTo>
                  <a:lnTo>
                    <a:pt x="1722374" y="1079500"/>
                  </a:lnTo>
                  <a:lnTo>
                    <a:pt x="1735074" y="1079500"/>
                  </a:lnTo>
                  <a:lnTo>
                    <a:pt x="1735074" y="1066800"/>
                  </a:lnTo>
                  <a:close/>
                </a:path>
                <a:path w="1767204" h="2881629">
                  <a:moveTo>
                    <a:pt x="1735074" y="1041400"/>
                  </a:moveTo>
                  <a:lnTo>
                    <a:pt x="1722374" y="1041400"/>
                  </a:lnTo>
                  <a:lnTo>
                    <a:pt x="1722374" y="1054100"/>
                  </a:lnTo>
                  <a:lnTo>
                    <a:pt x="1735074" y="1054100"/>
                  </a:lnTo>
                  <a:lnTo>
                    <a:pt x="1735074" y="1041400"/>
                  </a:lnTo>
                  <a:close/>
                </a:path>
                <a:path w="1767204" h="2881629">
                  <a:moveTo>
                    <a:pt x="1735074" y="1016000"/>
                  </a:moveTo>
                  <a:lnTo>
                    <a:pt x="1722374" y="1016000"/>
                  </a:lnTo>
                  <a:lnTo>
                    <a:pt x="1722374" y="1028700"/>
                  </a:lnTo>
                  <a:lnTo>
                    <a:pt x="1735074" y="1028700"/>
                  </a:lnTo>
                  <a:lnTo>
                    <a:pt x="1735074" y="1016000"/>
                  </a:lnTo>
                  <a:close/>
                </a:path>
                <a:path w="1767204" h="2881629">
                  <a:moveTo>
                    <a:pt x="1735074" y="990600"/>
                  </a:moveTo>
                  <a:lnTo>
                    <a:pt x="1722374" y="990600"/>
                  </a:lnTo>
                  <a:lnTo>
                    <a:pt x="1722374" y="1003300"/>
                  </a:lnTo>
                  <a:lnTo>
                    <a:pt x="1735074" y="1003300"/>
                  </a:lnTo>
                  <a:lnTo>
                    <a:pt x="1735074" y="990600"/>
                  </a:lnTo>
                  <a:close/>
                </a:path>
                <a:path w="1767204" h="2881629">
                  <a:moveTo>
                    <a:pt x="1735074" y="965200"/>
                  </a:moveTo>
                  <a:lnTo>
                    <a:pt x="1722374" y="965200"/>
                  </a:lnTo>
                  <a:lnTo>
                    <a:pt x="1722374" y="977900"/>
                  </a:lnTo>
                  <a:lnTo>
                    <a:pt x="1735074" y="977900"/>
                  </a:lnTo>
                  <a:lnTo>
                    <a:pt x="1735074" y="965200"/>
                  </a:lnTo>
                  <a:close/>
                </a:path>
                <a:path w="1767204" h="2881629">
                  <a:moveTo>
                    <a:pt x="1735074" y="939800"/>
                  </a:moveTo>
                  <a:lnTo>
                    <a:pt x="1722374" y="939800"/>
                  </a:lnTo>
                  <a:lnTo>
                    <a:pt x="1722374" y="952500"/>
                  </a:lnTo>
                  <a:lnTo>
                    <a:pt x="1735074" y="952500"/>
                  </a:lnTo>
                  <a:lnTo>
                    <a:pt x="1735074" y="939800"/>
                  </a:lnTo>
                  <a:close/>
                </a:path>
                <a:path w="1767204" h="2881629">
                  <a:moveTo>
                    <a:pt x="1735074" y="914400"/>
                  </a:moveTo>
                  <a:lnTo>
                    <a:pt x="1722374" y="914400"/>
                  </a:lnTo>
                  <a:lnTo>
                    <a:pt x="1722374" y="927100"/>
                  </a:lnTo>
                  <a:lnTo>
                    <a:pt x="1735074" y="927100"/>
                  </a:lnTo>
                  <a:lnTo>
                    <a:pt x="1735074" y="914400"/>
                  </a:lnTo>
                  <a:close/>
                </a:path>
                <a:path w="1767204" h="2881629">
                  <a:moveTo>
                    <a:pt x="1735074" y="889000"/>
                  </a:moveTo>
                  <a:lnTo>
                    <a:pt x="1722374" y="889000"/>
                  </a:lnTo>
                  <a:lnTo>
                    <a:pt x="1722374" y="901700"/>
                  </a:lnTo>
                  <a:lnTo>
                    <a:pt x="1735074" y="901700"/>
                  </a:lnTo>
                  <a:lnTo>
                    <a:pt x="1735074" y="889000"/>
                  </a:lnTo>
                  <a:close/>
                </a:path>
                <a:path w="1767204" h="2881629">
                  <a:moveTo>
                    <a:pt x="1735074" y="863600"/>
                  </a:moveTo>
                  <a:lnTo>
                    <a:pt x="1722374" y="863600"/>
                  </a:lnTo>
                  <a:lnTo>
                    <a:pt x="1722374" y="876300"/>
                  </a:lnTo>
                  <a:lnTo>
                    <a:pt x="1735074" y="876300"/>
                  </a:lnTo>
                  <a:lnTo>
                    <a:pt x="1735074" y="863600"/>
                  </a:lnTo>
                  <a:close/>
                </a:path>
                <a:path w="1767204" h="2881629">
                  <a:moveTo>
                    <a:pt x="1735074" y="838200"/>
                  </a:moveTo>
                  <a:lnTo>
                    <a:pt x="1722374" y="838200"/>
                  </a:lnTo>
                  <a:lnTo>
                    <a:pt x="1722374" y="850900"/>
                  </a:lnTo>
                  <a:lnTo>
                    <a:pt x="1735074" y="850900"/>
                  </a:lnTo>
                  <a:lnTo>
                    <a:pt x="1735074" y="838200"/>
                  </a:lnTo>
                  <a:close/>
                </a:path>
                <a:path w="1767204" h="2881629">
                  <a:moveTo>
                    <a:pt x="1735074" y="812800"/>
                  </a:moveTo>
                  <a:lnTo>
                    <a:pt x="1722374" y="812800"/>
                  </a:lnTo>
                  <a:lnTo>
                    <a:pt x="1722374" y="825500"/>
                  </a:lnTo>
                  <a:lnTo>
                    <a:pt x="1735074" y="825500"/>
                  </a:lnTo>
                  <a:lnTo>
                    <a:pt x="1735074" y="812800"/>
                  </a:lnTo>
                  <a:close/>
                </a:path>
                <a:path w="1767204" h="2881629">
                  <a:moveTo>
                    <a:pt x="1735074" y="787400"/>
                  </a:moveTo>
                  <a:lnTo>
                    <a:pt x="1722374" y="787400"/>
                  </a:lnTo>
                  <a:lnTo>
                    <a:pt x="1722374" y="800100"/>
                  </a:lnTo>
                  <a:lnTo>
                    <a:pt x="1735074" y="800100"/>
                  </a:lnTo>
                  <a:lnTo>
                    <a:pt x="1735074" y="787400"/>
                  </a:lnTo>
                  <a:close/>
                </a:path>
                <a:path w="1767204" h="2881629">
                  <a:moveTo>
                    <a:pt x="1735074" y="762000"/>
                  </a:moveTo>
                  <a:lnTo>
                    <a:pt x="1722374" y="762000"/>
                  </a:lnTo>
                  <a:lnTo>
                    <a:pt x="1722374" y="774700"/>
                  </a:lnTo>
                  <a:lnTo>
                    <a:pt x="1735074" y="774700"/>
                  </a:lnTo>
                  <a:lnTo>
                    <a:pt x="1735074" y="762000"/>
                  </a:lnTo>
                  <a:close/>
                </a:path>
                <a:path w="1767204" h="2881629">
                  <a:moveTo>
                    <a:pt x="1735074" y="736600"/>
                  </a:moveTo>
                  <a:lnTo>
                    <a:pt x="1722374" y="736600"/>
                  </a:lnTo>
                  <a:lnTo>
                    <a:pt x="1722374" y="749300"/>
                  </a:lnTo>
                  <a:lnTo>
                    <a:pt x="1735074" y="749300"/>
                  </a:lnTo>
                  <a:lnTo>
                    <a:pt x="1735074" y="736600"/>
                  </a:lnTo>
                  <a:close/>
                </a:path>
                <a:path w="1767204" h="2881629">
                  <a:moveTo>
                    <a:pt x="1735074" y="711200"/>
                  </a:moveTo>
                  <a:lnTo>
                    <a:pt x="1722374" y="711200"/>
                  </a:lnTo>
                  <a:lnTo>
                    <a:pt x="1722374" y="723900"/>
                  </a:lnTo>
                  <a:lnTo>
                    <a:pt x="1735074" y="723900"/>
                  </a:lnTo>
                  <a:lnTo>
                    <a:pt x="1735074" y="711200"/>
                  </a:lnTo>
                  <a:close/>
                </a:path>
                <a:path w="1767204" h="2881629">
                  <a:moveTo>
                    <a:pt x="1735074" y="685800"/>
                  </a:moveTo>
                  <a:lnTo>
                    <a:pt x="1722374" y="685800"/>
                  </a:lnTo>
                  <a:lnTo>
                    <a:pt x="1722374" y="698500"/>
                  </a:lnTo>
                  <a:lnTo>
                    <a:pt x="1735074" y="698500"/>
                  </a:lnTo>
                  <a:lnTo>
                    <a:pt x="1735074" y="685800"/>
                  </a:lnTo>
                  <a:close/>
                </a:path>
                <a:path w="1767204" h="2881629">
                  <a:moveTo>
                    <a:pt x="1735074" y="660400"/>
                  </a:moveTo>
                  <a:lnTo>
                    <a:pt x="1722374" y="660400"/>
                  </a:lnTo>
                  <a:lnTo>
                    <a:pt x="1722374" y="673100"/>
                  </a:lnTo>
                  <a:lnTo>
                    <a:pt x="1735074" y="673100"/>
                  </a:lnTo>
                  <a:lnTo>
                    <a:pt x="1735074" y="660400"/>
                  </a:lnTo>
                  <a:close/>
                </a:path>
                <a:path w="1767204" h="2881629">
                  <a:moveTo>
                    <a:pt x="1735074" y="635000"/>
                  </a:moveTo>
                  <a:lnTo>
                    <a:pt x="1722374" y="635000"/>
                  </a:lnTo>
                  <a:lnTo>
                    <a:pt x="1722374" y="647700"/>
                  </a:lnTo>
                  <a:lnTo>
                    <a:pt x="1735074" y="647700"/>
                  </a:lnTo>
                  <a:lnTo>
                    <a:pt x="1735074" y="635000"/>
                  </a:lnTo>
                  <a:close/>
                </a:path>
                <a:path w="1767204" h="2881629">
                  <a:moveTo>
                    <a:pt x="1735074" y="609600"/>
                  </a:moveTo>
                  <a:lnTo>
                    <a:pt x="1722374" y="609600"/>
                  </a:lnTo>
                  <a:lnTo>
                    <a:pt x="1722374" y="622300"/>
                  </a:lnTo>
                  <a:lnTo>
                    <a:pt x="1735074" y="622300"/>
                  </a:lnTo>
                  <a:lnTo>
                    <a:pt x="1735074" y="609600"/>
                  </a:lnTo>
                  <a:close/>
                </a:path>
                <a:path w="1767204" h="2881629">
                  <a:moveTo>
                    <a:pt x="1735074" y="584200"/>
                  </a:moveTo>
                  <a:lnTo>
                    <a:pt x="1722374" y="584200"/>
                  </a:lnTo>
                  <a:lnTo>
                    <a:pt x="1722374" y="596900"/>
                  </a:lnTo>
                  <a:lnTo>
                    <a:pt x="1735074" y="596900"/>
                  </a:lnTo>
                  <a:lnTo>
                    <a:pt x="1735074" y="584200"/>
                  </a:lnTo>
                  <a:close/>
                </a:path>
                <a:path w="1767204" h="2881629">
                  <a:moveTo>
                    <a:pt x="1735074" y="558800"/>
                  </a:moveTo>
                  <a:lnTo>
                    <a:pt x="1722374" y="558800"/>
                  </a:lnTo>
                  <a:lnTo>
                    <a:pt x="1722374" y="571500"/>
                  </a:lnTo>
                  <a:lnTo>
                    <a:pt x="1735074" y="571500"/>
                  </a:lnTo>
                  <a:lnTo>
                    <a:pt x="1735074" y="558800"/>
                  </a:lnTo>
                  <a:close/>
                </a:path>
                <a:path w="1767204" h="2881629">
                  <a:moveTo>
                    <a:pt x="1735074" y="533400"/>
                  </a:moveTo>
                  <a:lnTo>
                    <a:pt x="1722374" y="533400"/>
                  </a:lnTo>
                  <a:lnTo>
                    <a:pt x="1722374" y="546100"/>
                  </a:lnTo>
                  <a:lnTo>
                    <a:pt x="1735074" y="546100"/>
                  </a:lnTo>
                  <a:lnTo>
                    <a:pt x="1735074" y="533400"/>
                  </a:lnTo>
                  <a:close/>
                </a:path>
                <a:path w="1767204" h="2881629">
                  <a:moveTo>
                    <a:pt x="1735074" y="508000"/>
                  </a:moveTo>
                  <a:lnTo>
                    <a:pt x="1722374" y="508000"/>
                  </a:lnTo>
                  <a:lnTo>
                    <a:pt x="1722374" y="520700"/>
                  </a:lnTo>
                  <a:lnTo>
                    <a:pt x="1735074" y="520700"/>
                  </a:lnTo>
                  <a:lnTo>
                    <a:pt x="1735074" y="508000"/>
                  </a:lnTo>
                  <a:close/>
                </a:path>
                <a:path w="1767204" h="2881629">
                  <a:moveTo>
                    <a:pt x="1735074" y="482600"/>
                  </a:moveTo>
                  <a:lnTo>
                    <a:pt x="1722374" y="482600"/>
                  </a:lnTo>
                  <a:lnTo>
                    <a:pt x="1722374" y="495300"/>
                  </a:lnTo>
                  <a:lnTo>
                    <a:pt x="1735074" y="495300"/>
                  </a:lnTo>
                  <a:lnTo>
                    <a:pt x="1735074" y="482600"/>
                  </a:lnTo>
                  <a:close/>
                </a:path>
                <a:path w="1767204" h="2881629">
                  <a:moveTo>
                    <a:pt x="1735074" y="457200"/>
                  </a:moveTo>
                  <a:lnTo>
                    <a:pt x="1722374" y="457200"/>
                  </a:lnTo>
                  <a:lnTo>
                    <a:pt x="1722374" y="469900"/>
                  </a:lnTo>
                  <a:lnTo>
                    <a:pt x="1735074" y="469900"/>
                  </a:lnTo>
                  <a:lnTo>
                    <a:pt x="1735074" y="457200"/>
                  </a:lnTo>
                  <a:close/>
                </a:path>
                <a:path w="1767204" h="2881629">
                  <a:moveTo>
                    <a:pt x="1735074" y="431800"/>
                  </a:moveTo>
                  <a:lnTo>
                    <a:pt x="1722374" y="431800"/>
                  </a:lnTo>
                  <a:lnTo>
                    <a:pt x="1722374" y="444500"/>
                  </a:lnTo>
                  <a:lnTo>
                    <a:pt x="1735074" y="444500"/>
                  </a:lnTo>
                  <a:lnTo>
                    <a:pt x="1735074" y="431800"/>
                  </a:lnTo>
                  <a:close/>
                </a:path>
                <a:path w="1767204" h="2881629">
                  <a:moveTo>
                    <a:pt x="1735074" y="406400"/>
                  </a:moveTo>
                  <a:lnTo>
                    <a:pt x="1722374" y="406400"/>
                  </a:lnTo>
                  <a:lnTo>
                    <a:pt x="1722374" y="419100"/>
                  </a:lnTo>
                  <a:lnTo>
                    <a:pt x="1735074" y="419100"/>
                  </a:lnTo>
                  <a:lnTo>
                    <a:pt x="1735074" y="406400"/>
                  </a:lnTo>
                  <a:close/>
                </a:path>
                <a:path w="1767204" h="2881629">
                  <a:moveTo>
                    <a:pt x="1735074" y="381000"/>
                  </a:moveTo>
                  <a:lnTo>
                    <a:pt x="1722374" y="381000"/>
                  </a:lnTo>
                  <a:lnTo>
                    <a:pt x="1722374" y="393700"/>
                  </a:lnTo>
                  <a:lnTo>
                    <a:pt x="1735074" y="393700"/>
                  </a:lnTo>
                  <a:lnTo>
                    <a:pt x="1735074" y="381000"/>
                  </a:lnTo>
                  <a:close/>
                </a:path>
                <a:path w="1767204" h="2881629">
                  <a:moveTo>
                    <a:pt x="1735074" y="355600"/>
                  </a:moveTo>
                  <a:lnTo>
                    <a:pt x="1722374" y="355600"/>
                  </a:lnTo>
                  <a:lnTo>
                    <a:pt x="1722374" y="368300"/>
                  </a:lnTo>
                  <a:lnTo>
                    <a:pt x="1735074" y="368300"/>
                  </a:lnTo>
                  <a:lnTo>
                    <a:pt x="1735074" y="355600"/>
                  </a:lnTo>
                  <a:close/>
                </a:path>
                <a:path w="1767204" h="2881629">
                  <a:moveTo>
                    <a:pt x="1735074" y="330200"/>
                  </a:moveTo>
                  <a:lnTo>
                    <a:pt x="1722374" y="330200"/>
                  </a:lnTo>
                  <a:lnTo>
                    <a:pt x="1722374" y="342900"/>
                  </a:lnTo>
                  <a:lnTo>
                    <a:pt x="1735074" y="342900"/>
                  </a:lnTo>
                  <a:lnTo>
                    <a:pt x="1735074" y="330200"/>
                  </a:lnTo>
                  <a:close/>
                </a:path>
                <a:path w="1767204" h="2881629">
                  <a:moveTo>
                    <a:pt x="1735074" y="304800"/>
                  </a:moveTo>
                  <a:lnTo>
                    <a:pt x="1722374" y="304800"/>
                  </a:lnTo>
                  <a:lnTo>
                    <a:pt x="1722374" y="317500"/>
                  </a:lnTo>
                  <a:lnTo>
                    <a:pt x="1735074" y="317500"/>
                  </a:lnTo>
                  <a:lnTo>
                    <a:pt x="1735074" y="304800"/>
                  </a:lnTo>
                  <a:close/>
                </a:path>
                <a:path w="1767204" h="2881629">
                  <a:moveTo>
                    <a:pt x="1735074" y="279400"/>
                  </a:moveTo>
                  <a:lnTo>
                    <a:pt x="1722374" y="279400"/>
                  </a:lnTo>
                  <a:lnTo>
                    <a:pt x="1722374" y="292100"/>
                  </a:lnTo>
                  <a:lnTo>
                    <a:pt x="1735074" y="292100"/>
                  </a:lnTo>
                  <a:lnTo>
                    <a:pt x="1735074" y="279400"/>
                  </a:lnTo>
                  <a:close/>
                </a:path>
                <a:path w="1767204" h="2881629">
                  <a:moveTo>
                    <a:pt x="1735074" y="254000"/>
                  </a:moveTo>
                  <a:lnTo>
                    <a:pt x="1722374" y="254000"/>
                  </a:lnTo>
                  <a:lnTo>
                    <a:pt x="1722374" y="266700"/>
                  </a:lnTo>
                  <a:lnTo>
                    <a:pt x="1735074" y="266700"/>
                  </a:lnTo>
                  <a:lnTo>
                    <a:pt x="1735074" y="254000"/>
                  </a:lnTo>
                  <a:close/>
                </a:path>
                <a:path w="1767204" h="2881629">
                  <a:moveTo>
                    <a:pt x="1735074" y="228600"/>
                  </a:moveTo>
                  <a:lnTo>
                    <a:pt x="1722374" y="228600"/>
                  </a:lnTo>
                  <a:lnTo>
                    <a:pt x="1722374" y="241300"/>
                  </a:lnTo>
                  <a:lnTo>
                    <a:pt x="1735074" y="241300"/>
                  </a:lnTo>
                  <a:lnTo>
                    <a:pt x="1735074" y="228600"/>
                  </a:lnTo>
                  <a:close/>
                </a:path>
                <a:path w="1767204" h="2881629">
                  <a:moveTo>
                    <a:pt x="1735074" y="203200"/>
                  </a:moveTo>
                  <a:lnTo>
                    <a:pt x="1722374" y="203200"/>
                  </a:lnTo>
                  <a:lnTo>
                    <a:pt x="1722374" y="215900"/>
                  </a:lnTo>
                  <a:lnTo>
                    <a:pt x="1735074" y="215900"/>
                  </a:lnTo>
                  <a:lnTo>
                    <a:pt x="1735074" y="203200"/>
                  </a:lnTo>
                  <a:close/>
                </a:path>
                <a:path w="1767204" h="2881629">
                  <a:moveTo>
                    <a:pt x="1735074" y="177800"/>
                  </a:moveTo>
                  <a:lnTo>
                    <a:pt x="1722374" y="177800"/>
                  </a:lnTo>
                  <a:lnTo>
                    <a:pt x="1722374" y="190500"/>
                  </a:lnTo>
                  <a:lnTo>
                    <a:pt x="1735074" y="190500"/>
                  </a:lnTo>
                  <a:lnTo>
                    <a:pt x="1735074" y="177800"/>
                  </a:lnTo>
                  <a:close/>
                </a:path>
                <a:path w="1767204" h="2881629">
                  <a:moveTo>
                    <a:pt x="1735074" y="152400"/>
                  </a:moveTo>
                  <a:lnTo>
                    <a:pt x="1722374" y="152400"/>
                  </a:lnTo>
                  <a:lnTo>
                    <a:pt x="1722374" y="165100"/>
                  </a:lnTo>
                  <a:lnTo>
                    <a:pt x="1735074" y="165100"/>
                  </a:lnTo>
                  <a:lnTo>
                    <a:pt x="1735074" y="152400"/>
                  </a:lnTo>
                  <a:close/>
                </a:path>
                <a:path w="1767204" h="2881629">
                  <a:moveTo>
                    <a:pt x="1735074" y="127000"/>
                  </a:moveTo>
                  <a:lnTo>
                    <a:pt x="1722374" y="127000"/>
                  </a:lnTo>
                  <a:lnTo>
                    <a:pt x="1722374" y="139700"/>
                  </a:lnTo>
                  <a:lnTo>
                    <a:pt x="1735074" y="139700"/>
                  </a:lnTo>
                  <a:lnTo>
                    <a:pt x="1735074" y="127000"/>
                  </a:lnTo>
                  <a:close/>
                </a:path>
                <a:path w="1767204" h="2881629">
                  <a:moveTo>
                    <a:pt x="1735074" y="101600"/>
                  </a:moveTo>
                  <a:lnTo>
                    <a:pt x="1722374" y="101600"/>
                  </a:lnTo>
                  <a:lnTo>
                    <a:pt x="1722374" y="114300"/>
                  </a:lnTo>
                  <a:lnTo>
                    <a:pt x="1735074" y="114300"/>
                  </a:lnTo>
                  <a:lnTo>
                    <a:pt x="1735074" y="101600"/>
                  </a:lnTo>
                  <a:close/>
                </a:path>
                <a:path w="1767204" h="2881629">
                  <a:moveTo>
                    <a:pt x="1735074" y="76200"/>
                  </a:moveTo>
                  <a:lnTo>
                    <a:pt x="1722374" y="76200"/>
                  </a:lnTo>
                  <a:lnTo>
                    <a:pt x="1722374" y="88900"/>
                  </a:lnTo>
                  <a:lnTo>
                    <a:pt x="1735074" y="88900"/>
                  </a:lnTo>
                  <a:lnTo>
                    <a:pt x="1735074" y="76200"/>
                  </a:lnTo>
                  <a:close/>
                </a:path>
                <a:path w="1767204" h="2881629">
                  <a:moveTo>
                    <a:pt x="1735074" y="50800"/>
                  </a:moveTo>
                  <a:lnTo>
                    <a:pt x="1722374" y="50800"/>
                  </a:lnTo>
                  <a:lnTo>
                    <a:pt x="1722374" y="63500"/>
                  </a:lnTo>
                  <a:lnTo>
                    <a:pt x="1735074" y="63500"/>
                  </a:lnTo>
                  <a:lnTo>
                    <a:pt x="1735074" y="50800"/>
                  </a:lnTo>
                  <a:close/>
                </a:path>
                <a:path w="1767204" h="2881629">
                  <a:moveTo>
                    <a:pt x="1735074" y="25400"/>
                  </a:moveTo>
                  <a:lnTo>
                    <a:pt x="1722374" y="25400"/>
                  </a:lnTo>
                  <a:lnTo>
                    <a:pt x="1722374" y="38100"/>
                  </a:lnTo>
                  <a:lnTo>
                    <a:pt x="1735074" y="38100"/>
                  </a:lnTo>
                  <a:lnTo>
                    <a:pt x="1735074" y="25400"/>
                  </a:lnTo>
                  <a:close/>
                </a:path>
                <a:path w="1767204" h="2881629">
                  <a:moveTo>
                    <a:pt x="1735074" y="0"/>
                  </a:moveTo>
                  <a:lnTo>
                    <a:pt x="1722374" y="0"/>
                  </a:lnTo>
                  <a:lnTo>
                    <a:pt x="1722374" y="12700"/>
                  </a:lnTo>
                  <a:lnTo>
                    <a:pt x="1735074" y="12700"/>
                  </a:lnTo>
                  <a:lnTo>
                    <a:pt x="1735074" y="0"/>
                  </a:lnTo>
                  <a:close/>
                </a:path>
                <a:path w="1767204" h="2881629">
                  <a:moveTo>
                    <a:pt x="1766824" y="2805176"/>
                  </a:moveTo>
                  <a:lnTo>
                    <a:pt x="1735074" y="2805176"/>
                  </a:lnTo>
                  <a:lnTo>
                    <a:pt x="1735074" y="2794063"/>
                  </a:lnTo>
                  <a:lnTo>
                    <a:pt x="1722374" y="2794063"/>
                  </a:lnTo>
                  <a:lnTo>
                    <a:pt x="1722374" y="2805176"/>
                  </a:lnTo>
                  <a:lnTo>
                    <a:pt x="1690624" y="2805176"/>
                  </a:lnTo>
                  <a:lnTo>
                    <a:pt x="1728724" y="2881376"/>
                  </a:lnTo>
                  <a:lnTo>
                    <a:pt x="1766023" y="2806763"/>
                  </a:lnTo>
                  <a:lnTo>
                    <a:pt x="1766824" y="2805176"/>
                  </a:lnTo>
                  <a:close/>
                </a:path>
              </a:pathLst>
            </a:custGeom>
            <a:solidFill>
              <a:srgbClr val="FF0000"/>
            </a:solidFill>
          </p:spPr>
          <p:txBody>
            <a:bodyPr wrap="square" lIns="0" tIns="0" rIns="0" bIns="0" rtlCol="0"/>
            <a:lstStyle/>
            <a:p>
              <a:endParaRPr/>
            </a:p>
          </p:txBody>
        </p:sp>
        <p:sp>
          <p:nvSpPr>
            <p:cNvPr id="16" name="object 16"/>
            <p:cNvSpPr/>
            <p:nvPr/>
          </p:nvSpPr>
          <p:spPr>
            <a:xfrm>
              <a:off x="3557524" y="2043302"/>
              <a:ext cx="1698625" cy="1362710"/>
            </a:xfrm>
            <a:custGeom>
              <a:avLst/>
              <a:gdLst/>
              <a:ahLst/>
              <a:cxnLst/>
              <a:rect l="l" t="t" r="r" b="b"/>
              <a:pathLst>
                <a:path w="1698625" h="1362710">
                  <a:moveTo>
                    <a:pt x="1674749" y="450469"/>
                  </a:moveTo>
                  <a:lnTo>
                    <a:pt x="1671828" y="438150"/>
                  </a:lnTo>
                  <a:lnTo>
                    <a:pt x="72682" y="823544"/>
                  </a:lnTo>
                  <a:lnTo>
                    <a:pt x="65278" y="792607"/>
                  </a:lnTo>
                  <a:lnTo>
                    <a:pt x="0" y="847471"/>
                  </a:lnTo>
                  <a:lnTo>
                    <a:pt x="83058" y="866775"/>
                  </a:lnTo>
                  <a:lnTo>
                    <a:pt x="76352" y="838835"/>
                  </a:lnTo>
                  <a:lnTo>
                    <a:pt x="75641" y="835850"/>
                  </a:lnTo>
                  <a:lnTo>
                    <a:pt x="1674749" y="450469"/>
                  </a:lnTo>
                  <a:close/>
                </a:path>
                <a:path w="1698625" h="1362710">
                  <a:moveTo>
                    <a:pt x="1692402" y="1342771"/>
                  </a:moveTo>
                  <a:lnTo>
                    <a:pt x="1682559" y="1334643"/>
                  </a:lnTo>
                  <a:lnTo>
                    <a:pt x="1626743" y="1288542"/>
                  </a:lnTo>
                  <a:lnTo>
                    <a:pt x="1619542" y="1319453"/>
                  </a:lnTo>
                  <a:lnTo>
                    <a:pt x="9398" y="946150"/>
                  </a:lnTo>
                  <a:lnTo>
                    <a:pt x="6604" y="958469"/>
                  </a:lnTo>
                  <a:lnTo>
                    <a:pt x="1616671" y="1331785"/>
                  </a:lnTo>
                  <a:lnTo>
                    <a:pt x="1609471" y="1362710"/>
                  </a:lnTo>
                  <a:lnTo>
                    <a:pt x="1692402" y="1342771"/>
                  </a:lnTo>
                  <a:close/>
                </a:path>
                <a:path w="1698625" h="1362710">
                  <a:moveTo>
                    <a:pt x="1698625" y="396621"/>
                  </a:moveTo>
                  <a:lnTo>
                    <a:pt x="1688795" y="388493"/>
                  </a:lnTo>
                  <a:lnTo>
                    <a:pt x="1633093" y="342392"/>
                  </a:lnTo>
                  <a:lnTo>
                    <a:pt x="1625892" y="373303"/>
                  </a:lnTo>
                  <a:lnTo>
                    <a:pt x="15748" y="0"/>
                  </a:lnTo>
                  <a:lnTo>
                    <a:pt x="12954" y="12319"/>
                  </a:lnTo>
                  <a:lnTo>
                    <a:pt x="1623021" y="385635"/>
                  </a:lnTo>
                  <a:lnTo>
                    <a:pt x="1615821" y="416560"/>
                  </a:lnTo>
                  <a:lnTo>
                    <a:pt x="1698625" y="396621"/>
                  </a:lnTo>
                  <a:close/>
                </a:path>
              </a:pathLst>
            </a:custGeom>
            <a:solidFill>
              <a:srgbClr val="FFFFFF"/>
            </a:solidFill>
          </p:spPr>
          <p:txBody>
            <a:bodyPr wrap="square" lIns="0" tIns="0" rIns="0" bIns="0" rtlCol="0"/>
            <a:lstStyle/>
            <a:p>
              <a:endParaRPr/>
            </a:p>
          </p:txBody>
        </p:sp>
        <p:sp>
          <p:nvSpPr>
            <p:cNvPr id="17" name="object 17"/>
            <p:cNvSpPr/>
            <p:nvPr/>
          </p:nvSpPr>
          <p:spPr>
            <a:xfrm>
              <a:off x="3581400" y="3478275"/>
              <a:ext cx="1673225" cy="379730"/>
            </a:xfrm>
            <a:custGeom>
              <a:avLst/>
              <a:gdLst/>
              <a:ahLst/>
              <a:cxnLst/>
              <a:rect l="l" t="t" r="r" b="b"/>
              <a:pathLst>
                <a:path w="1673225" h="379729">
                  <a:moveTo>
                    <a:pt x="1673225" y="0"/>
                  </a:moveTo>
                  <a:lnTo>
                    <a:pt x="0" y="379349"/>
                  </a:lnTo>
                </a:path>
              </a:pathLst>
            </a:custGeom>
            <a:ln w="127000">
              <a:solidFill>
                <a:srgbClr val="FFFFFF"/>
              </a:solidFill>
            </a:ln>
          </p:spPr>
          <p:txBody>
            <a:bodyPr wrap="square" lIns="0" tIns="0" rIns="0" bIns="0" rtlCol="0"/>
            <a:lstStyle/>
            <a:p>
              <a:endParaRPr/>
            </a:p>
          </p:txBody>
        </p:sp>
        <p:sp>
          <p:nvSpPr>
            <p:cNvPr id="18" name="object 18"/>
            <p:cNvSpPr/>
            <p:nvPr/>
          </p:nvSpPr>
          <p:spPr>
            <a:xfrm>
              <a:off x="5322887" y="3389312"/>
              <a:ext cx="84200" cy="192150"/>
            </a:xfrm>
            <a:prstGeom prst="rect">
              <a:avLst/>
            </a:prstGeom>
            <a:blipFill>
              <a:blip r:embed="rId3" cstate="print"/>
              <a:stretch>
                <a:fillRect/>
              </a:stretch>
            </a:blipFill>
          </p:spPr>
          <p:txBody>
            <a:bodyPr wrap="square" lIns="0" tIns="0" rIns="0" bIns="0" rtlCol="0"/>
            <a:lstStyle/>
            <a:p>
              <a:endParaRPr/>
            </a:p>
          </p:txBody>
        </p:sp>
      </p:grpSp>
      <p:sp>
        <p:nvSpPr>
          <p:cNvPr id="19" name="object 19"/>
          <p:cNvSpPr txBox="1"/>
          <p:nvPr/>
        </p:nvSpPr>
        <p:spPr>
          <a:xfrm>
            <a:off x="5437378" y="3115817"/>
            <a:ext cx="837565" cy="756920"/>
          </a:xfrm>
          <a:prstGeom prst="rect">
            <a:avLst/>
          </a:prstGeom>
        </p:spPr>
        <p:txBody>
          <a:bodyPr vert="horz" wrap="square" lIns="0" tIns="12065" rIns="0" bIns="0" rtlCol="0">
            <a:spAutoFit/>
          </a:bodyPr>
          <a:lstStyle/>
          <a:p>
            <a:pPr marL="12700" marR="5080">
              <a:lnSpc>
                <a:spcPct val="100000"/>
              </a:lnSpc>
              <a:spcBef>
                <a:spcPts val="95"/>
              </a:spcBef>
            </a:pPr>
            <a:r>
              <a:rPr sz="1600" spc="-10" dirty="0">
                <a:solidFill>
                  <a:srgbClr val="FFFFFF"/>
                </a:solidFill>
                <a:latin typeface="Comic Sans MS"/>
                <a:cs typeface="Comic Sans MS"/>
              </a:rPr>
              <a:t>time </a:t>
            </a:r>
            <a:r>
              <a:rPr sz="1600" spc="-5" dirty="0">
                <a:solidFill>
                  <a:srgbClr val="FFFFFF"/>
                </a:solidFill>
                <a:latin typeface="Comic Sans MS"/>
                <a:cs typeface="Comic Sans MS"/>
              </a:rPr>
              <a:t>to  </a:t>
            </a:r>
            <a:r>
              <a:rPr sz="1600" spc="-10" dirty="0">
                <a:solidFill>
                  <a:srgbClr val="FFFFFF"/>
                </a:solidFill>
                <a:latin typeface="Comic Sans MS"/>
                <a:cs typeface="Comic Sans MS"/>
              </a:rPr>
              <a:t>t</a:t>
            </a:r>
            <a:r>
              <a:rPr sz="1600" spc="-5" dirty="0">
                <a:solidFill>
                  <a:srgbClr val="FFFFFF"/>
                </a:solidFill>
                <a:latin typeface="Comic Sans MS"/>
                <a:cs typeface="Comic Sans MS"/>
              </a:rPr>
              <a:t>ran</a:t>
            </a:r>
            <a:r>
              <a:rPr sz="1600" dirty="0">
                <a:solidFill>
                  <a:srgbClr val="FFFFFF"/>
                </a:solidFill>
                <a:latin typeface="Comic Sans MS"/>
                <a:cs typeface="Comic Sans MS"/>
              </a:rPr>
              <a:t>s</a:t>
            </a:r>
            <a:r>
              <a:rPr sz="1600" spc="-5" dirty="0">
                <a:solidFill>
                  <a:srgbClr val="FFFFFF"/>
                </a:solidFill>
                <a:latin typeface="Comic Sans MS"/>
                <a:cs typeface="Comic Sans MS"/>
              </a:rPr>
              <a:t>m</a:t>
            </a:r>
            <a:r>
              <a:rPr sz="1600" spc="-15" dirty="0">
                <a:solidFill>
                  <a:srgbClr val="FFFFFF"/>
                </a:solidFill>
                <a:latin typeface="Comic Sans MS"/>
                <a:cs typeface="Comic Sans MS"/>
              </a:rPr>
              <a:t>i</a:t>
            </a:r>
            <a:r>
              <a:rPr sz="1600" spc="-5" dirty="0">
                <a:solidFill>
                  <a:srgbClr val="FFFFFF"/>
                </a:solidFill>
                <a:latin typeface="Comic Sans MS"/>
                <a:cs typeface="Comic Sans MS"/>
              </a:rPr>
              <a:t>t  </a:t>
            </a:r>
            <a:r>
              <a:rPr sz="1600" spc="-10" dirty="0">
                <a:solidFill>
                  <a:srgbClr val="FFFFFF"/>
                </a:solidFill>
                <a:latin typeface="Comic Sans MS"/>
                <a:cs typeface="Comic Sans MS"/>
              </a:rPr>
              <a:t>file</a:t>
            </a:r>
            <a:endParaRPr sz="1600">
              <a:latin typeface="Comic Sans MS"/>
              <a:cs typeface="Comic Sans MS"/>
            </a:endParaRPr>
          </a:p>
        </p:txBody>
      </p:sp>
      <p:sp>
        <p:nvSpPr>
          <p:cNvPr id="20" name="object 20"/>
          <p:cNvSpPr/>
          <p:nvPr/>
        </p:nvSpPr>
        <p:spPr>
          <a:xfrm>
            <a:off x="3167126" y="2024126"/>
            <a:ext cx="403225" cy="904875"/>
          </a:xfrm>
          <a:custGeom>
            <a:avLst/>
            <a:gdLst/>
            <a:ahLst/>
            <a:cxnLst/>
            <a:rect l="l" t="t" r="r" b="b"/>
            <a:pathLst>
              <a:path w="403225" h="904875">
                <a:moveTo>
                  <a:pt x="0" y="0"/>
                </a:moveTo>
                <a:lnTo>
                  <a:pt x="390525" y="1524"/>
                </a:lnTo>
              </a:path>
              <a:path w="403225" h="904875">
                <a:moveTo>
                  <a:pt x="263525" y="854075"/>
                </a:moveTo>
                <a:lnTo>
                  <a:pt x="238462" y="848812"/>
                </a:lnTo>
                <a:lnTo>
                  <a:pt x="217995" y="834453"/>
                </a:lnTo>
                <a:lnTo>
                  <a:pt x="204196" y="813141"/>
                </a:lnTo>
                <a:lnTo>
                  <a:pt x="199136" y="787019"/>
                </a:lnTo>
                <a:lnTo>
                  <a:pt x="199136" y="519303"/>
                </a:lnTo>
                <a:lnTo>
                  <a:pt x="194095" y="493254"/>
                </a:lnTo>
                <a:lnTo>
                  <a:pt x="180339" y="471979"/>
                </a:lnTo>
                <a:lnTo>
                  <a:pt x="159916" y="457634"/>
                </a:lnTo>
                <a:lnTo>
                  <a:pt x="134874" y="452374"/>
                </a:lnTo>
                <a:lnTo>
                  <a:pt x="159916" y="447113"/>
                </a:lnTo>
                <a:lnTo>
                  <a:pt x="180339" y="432768"/>
                </a:lnTo>
                <a:lnTo>
                  <a:pt x="194095" y="411493"/>
                </a:lnTo>
                <a:lnTo>
                  <a:pt x="199136" y="385444"/>
                </a:lnTo>
                <a:lnTo>
                  <a:pt x="199136" y="117729"/>
                </a:lnTo>
                <a:lnTo>
                  <a:pt x="204196" y="91626"/>
                </a:lnTo>
                <a:lnTo>
                  <a:pt x="217995" y="70357"/>
                </a:lnTo>
                <a:lnTo>
                  <a:pt x="238462" y="56042"/>
                </a:lnTo>
                <a:lnTo>
                  <a:pt x="263525" y="50800"/>
                </a:lnTo>
              </a:path>
              <a:path w="403225" h="904875">
                <a:moveTo>
                  <a:pt x="49149" y="904875"/>
                </a:moveTo>
                <a:lnTo>
                  <a:pt x="403225" y="904875"/>
                </a:lnTo>
              </a:path>
            </a:pathLst>
          </a:custGeom>
          <a:ln w="9525">
            <a:solidFill>
              <a:srgbClr val="FFFFFF"/>
            </a:solidFill>
          </a:ln>
        </p:spPr>
        <p:txBody>
          <a:bodyPr wrap="square" lIns="0" tIns="0" rIns="0" bIns="0" rtlCol="0"/>
          <a:lstStyle/>
          <a:p>
            <a:endParaRPr/>
          </a:p>
        </p:txBody>
      </p:sp>
      <p:sp>
        <p:nvSpPr>
          <p:cNvPr id="21" name="object 21"/>
          <p:cNvSpPr txBox="1"/>
          <p:nvPr/>
        </p:nvSpPr>
        <p:spPr>
          <a:xfrm>
            <a:off x="2115692" y="1761235"/>
            <a:ext cx="1212215" cy="1405255"/>
          </a:xfrm>
          <a:prstGeom prst="rect">
            <a:avLst/>
          </a:prstGeom>
        </p:spPr>
        <p:txBody>
          <a:bodyPr vert="horz" wrap="square" lIns="0" tIns="12065" rIns="0" bIns="0" rtlCol="0">
            <a:spAutoFit/>
          </a:bodyPr>
          <a:lstStyle/>
          <a:p>
            <a:pPr marL="12700" marR="81280">
              <a:lnSpc>
                <a:spcPct val="100000"/>
              </a:lnSpc>
              <a:spcBef>
                <a:spcPts val="95"/>
              </a:spcBef>
            </a:pPr>
            <a:r>
              <a:rPr sz="1600" spc="-10" dirty="0">
                <a:solidFill>
                  <a:srgbClr val="FFFFFF"/>
                </a:solidFill>
                <a:latin typeface="Comic Sans MS"/>
                <a:cs typeface="Comic Sans MS"/>
              </a:rPr>
              <a:t>initiate </a:t>
            </a:r>
            <a:r>
              <a:rPr sz="1600" spc="-5" dirty="0">
                <a:solidFill>
                  <a:srgbClr val="FFFFFF"/>
                </a:solidFill>
                <a:latin typeface="Comic Sans MS"/>
                <a:cs typeface="Comic Sans MS"/>
              </a:rPr>
              <a:t>TCP  connection</a:t>
            </a:r>
            <a:endParaRPr sz="1600">
              <a:latin typeface="Comic Sans MS"/>
              <a:cs typeface="Comic Sans MS"/>
            </a:endParaRPr>
          </a:p>
          <a:p>
            <a:pPr marL="795020">
              <a:lnSpc>
                <a:spcPct val="100000"/>
              </a:lnSpc>
              <a:spcBef>
                <a:spcPts val="484"/>
              </a:spcBef>
            </a:pPr>
            <a:r>
              <a:rPr sz="1600" spc="-5" dirty="0">
                <a:solidFill>
                  <a:srgbClr val="FFFFFF"/>
                </a:solidFill>
                <a:latin typeface="Comic Sans MS"/>
                <a:cs typeface="Comic Sans MS"/>
              </a:rPr>
              <a:t>RTT</a:t>
            </a:r>
            <a:endParaRPr sz="1600">
              <a:latin typeface="Comic Sans MS"/>
              <a:cs typeface="Comic Sans MS"/>
            </a:endParaRPr>
          </a:p>
          <a:p>
            <a:pPr marL="441325" marR="38100">
              <a:lnSpc>
                <a:spcPct val="100000"/>
              </a:lnSpc>
              <a:spcBef>
                <a:spcPts val="780"/>
              </a:spcBef>
            </a:pPr>
            <a:r>
              <a:rPr sz="1600" spc="-10" dirty="0">
                <a:solidFill>
                  <a:srgbClr val="FFFFFF"/>
                </a:solidFill>
                <a:latin typeface="Comic Sans MS"/>
                <a:cs typeface="Comic Sans MS"/>
              </a:rPr>
              <a:t>request  file</a:t>
            </a:r>
            <a:endParaRPr sz="1600">
              <a:latin typeface="Comic Sans MS"/>
              <a:cs typeface="Comic Sans MS"/>
            </a:endParaRPr>
          </a:p>
        </p:txBody>
      </p:sp>
      <p:sp>
        <p:nvSpPr>
          <p:cNvPr id="22" name="object 22"/>
          <p:cNvSpPr/>
          <p:nvPr/>
        </p:nvSpPr>
        <p:spPr>
          <a:xfrm>
            <a:off x="3308350" y="2984500"/>
            <a:ext cx="128905" cy="803275"/>
          </a:xfrm>
          <a:custGeom>
            <a:avLst/>
            <a:gdLst/>
            <a:ahLst/>
            <a:cxnLst/>
            <a:rect l="l" t="t" r="r" b="b"/>
            <a:pathLst>
              <a:path w="128904" h="803275">
                <a:moveTo>
                  <a:pt x="128650" y="803275"/>
                </a:moveTo>
                <a:lnTo>
                  <a:pt x="103588" y="798014"/>
                </a:lnTo>
                <a:lnTo>
                  <a:pt x="83121" y="783669"/>
                </a:lnTo>
                <a:lnTo>
                  <a:pt x="69322" y="762394"/>
                </a:lnTo>
                <a:lnTo>
                  <a:pt x="64262" y="736346"/>
                </a:lnTo>
                <a:lnTo>
                  <a:pt x="64262" y="468630"/>
                </a:lnTo>
                <a:lnTo>
                  <a:pt x="59221" y="442527"/>
                </a:lnTo>
                <a:lnTo>
                  <a:pt x="45465" y="421258"/>
                </a:lnTo>
                <a:lnTo>
                  <a:pt x="25042" y="406943"/>
                </a:lnTo>
                <a:lnTo>
                  <a:pt x="0" y="401700"/>
                </a:lnTo>
                <a:lnTo>
                  <a:pt x="25042" y="396438"/>
                </a:lnTo>
                <a:lnTo>
                  <a:pt x="45465" y="382079"/>
                </a:lnTo>
                <a:lnTo>
                  <a:pt x="59221" y="360767"/>
                </a:lnTo>
                <a:lnTo>
                  <a:pt x="64262" y="334644"/>
                </a:lnTo>
                <a:lnTo>
                  <a:pt x="64262" y="66929"/>
                </a:lnTo>
                <a:lnTo>
                  <a:pt x="69322" y="40880"/>
                </a:lnTo>
                <a:lnTo>
                  <a:pt x="83121" y="19605"/>
                </a:lnTo>
                <a:lnTo>
                  <a:pt x="103588" y="5260"/>
                </a:lnTo>
                <a:lnTo>
                  <a:pt x="128650" y="0"/>
                </a:lnTo>
              </a:path>
            </a:pathLst>
          </a:custGeom>
          <a:ln w="9525">
            <a:solidFill>
              <a:srgbClr val="FFFFFF"/>
            </a:solidFill>
          </a:ln>
        </p:spPr>
        <p:txBody>
          <a:bodyPr wrap="square" lIns="0" tIns="0" rIns="0" bIns="0" rtlCol="0"/>
          <a:lstStyle/>
          <a:p>
            <a:endParaRPr/>
          </a:p>
        </p:txBody>
      </p:sp>
      <p:sp>
        <p:nvSpPr>
          <p:cNvPr id="23" name="object 23"/>
          <p:cNvSpPr txBox="1"/>
          <p:nvPr/>
        </p:nvSpPr>
        <p:spPr>
          <a:xfrm>
            <a:off x="2917698" y="3233165"/>
            <a:ext cx="428625" cy="269240"/>
          </a:xfrm>
          <a:prstGeom prst="rect">
            <a:avLst/>
          </a:prstGeom>
        </p:spPr>
        <p:txBody>
          <a:bodyPr vert="horz" wrap="square" lIns="0" tIns="12065" rIns="0" bIns="0" rtlCol="0">
            <a:spAutoFit/>
          </a:bodyPr>
          <a:lstStyle/>
          <a:p>
            <a:pPr marL="12700">
              <a:lnSpc>
                <a:spcPct val="100000"/>
              </a:lnSpc>
              <a:spcBef>
                <a:spcPts val="95"/>
              </a:spcBef>
            </a:pPr>
            <a:r>
              <a:rPr sz="1600" spc="-5" dirty="0">
                <a:solidFill>
                  <a:srgbClr val="FFFFFF"/>
                </a:solidFill>
                <a:latin typeface="Comic Sans MS"/>
                <a:cs typeface="Comic Sans MS"/>
              </a:rPr>
              <a:t>R</a:t>
            </a:r>
            <a:r>
              <a:rPr sz="1600" spc="-10" dirty="0">
                <a:solidFill>
                  <a:srgbClr val="FFFFFF"/>
                </a:solidFill>
                <a:latin typeface="Comic Sans MS"/>
                <a:cs typeface="Comic Sans MS"/>
              </a:rPr>
              <a:t>T</a:t>
            </a:r>
            <a:r>
              <a:rPr sz="1600" spc="-5" dirty="0">
                <a:solidFill>
                  <a:srgbClr val="FFFFFF"/>
                </a:solidFill>
                <a:latin typeface="Comic Sans MS"/>
                <a:cs typeface="Comic Sans MS"/>
              </a:rPr>
              <a:t>T</a:t>
            </a:r>
            <a:endParaRPr sz="1600">
              <a:latin typeface="Comic Sans MS"/>
              <a:cs typeface="Comic Sans MS"/>
            </a:endParaRPr>
          </a:p>
        </p:txBody>
      </p:sp>
      <p:sp>
        <p:nvSpPr>
          <p:cNvPr id="24" name="object 24"/>
          <p:cNvSpPr/>
          <p:nvPr/>
        </p:nvSpPr>
        <p:spPr>
          <a:xfrm>
            <a:off x="3227451" y="3917950"/>
            <a:ext cx="342900" cy="1905"/>
          </a:xfrm>
          <a:custGeom>
            <a:avLst/>
            <a:gdLst/>
            <a:ahLst/>
            <a:cxnLst/>
            <a:rect l="l" t="t" r="r" b="b"/>
            <a:pathLst>
              <a:path w="342900" h="1904">
                <a:moveTo>
                  <a:pt x="342900" y="0"/>
                </a:moveTo>
                <a:lnTo>
                  <a:pt x="0" y="1587"/>
                </a:lnTo>
              </a:path>
            </a:pathLst>
          </a:custGeom>
          <a:ln w="9525">
            <a:solidFill>
              <a:srgbClr val="FFFFFF"/>
            </a:solidFill>
          </a:ln>
        </p:spPr>
        <p:txBody>
          <a:bodyPr wrap="square" lIns="0" tIns="0" rIns="0" bIns="0" rtlCol="0"/>
          <a:lstStyle/>
          <a:p>
            <a:endParaRPr/>
          </a:p>
        </p:txBody>
      </p:sp>
      <p:sp>
        <p:nvSpPr>
          <p:cNvPr id="25" name="object 25"/>
          <p:cNvSpPr txBox="1"/>
          <p:nvPr/>
        </p:nvSpPr>
        <p:spPr>
          <a:xfrm>
            <a:off x="2763773" y="3790594"/>
            <a:ext cx="833755" cy="513080"/>
          </a:xfrm>
          <a:prstGeom prst="rect">
            <a:avLst/>
          </a:prstGeom>
        </p:spPr>
        <p:txBody>
          <a:bodyPr vert="horz" wrap="square" lIns="0" tIns="12065" rIns="0" bIns="0" rtlCol="0">
            <a:spAutoFit/>
          </a:bodyPr>
          <a:lstStyle/>
          <a:p>
            <a:pPr marL="12700" marR="5080">
              <a:lnSpc>
                <a:spcPct val="100000"/>
              </a:lnSpc>
              <a:spcBef>
                <a:spcPts val="95"/>
              </a:spcBef>
            </a:pPr>
            <a:r>
              <a:rPr sz="1600" spc="-10" dirty="0">
                <a:solidFill>
                  <a:srgbClr val="FFFFFF"/>
                </a:solidFill>
                <a:latin typeface="Comic Sans MS"/>
                <a:cs typeface="Comic Sans MS"/>
              </a:rPr>
              <a:t>file  received</a:t>
            </a:r>
            <a:endParaRPr sz="1600">
              <a:latin typeface="Comic Sans MS"/>
              <a:cs typeface="Comic Sans MS"/>
            </a:endParaRPr>
          </a:p>
        </p:txBody>
      </p:sp>
      <p:sp>
        <p:nvSpPr>
          <p:cNvPr id="26" name="object 26"/>
          <p:cNvSpPr txBox="1"/>
          <p:nvPr/>
        </p:nvSpPr>
        <p:spPr>
          <a:xfrm>
            <a:off x="3411473" y="4692192"/>
            <a:ext cx="382270" cy="269240"/>
          </a:xfrm>
          <a:prstGeom prst="rect">
            <a:avLst/>
          </a:prstGeom>
        </p:spPr>
        <p:txBody>
          <a:bodyPr vert="horz" wrap="square" lIns="0" tIns="12065" rIns="0" bIns="0" rtlCol="0">
            <a:spAutoFit/>
          </a:bodyPr>
          <a:lstStyle/>
          <a:p>
            <a:pPr marL="12700">
              <a:lnSpc>
                <a:spcPct val="100000"/>
              </a:lnSpc>
              <a:spcBef>
                <a:spcPts val="95"/>
              </a:spcBef>
            </a:pPr>
            <a:r>
              <a:rPr sz="1600" spc="-5" dirty="0">
                <a:solidFill>
                  <a:srgbClr val="FFFFFF"/>
                </a:solidFill>
                <a:latin typeface="Times New Roman"/>
                <a:cs typeface="Times New Roman"/>
              </a:rPr>
              <a:t>ti</a:t>
            </a:r>
            <a:r>
              <a:rPr sz="1600" spc="-40" dirty="0">
                <a:solidFill>
                  <a:srgbClr val="FFFFFF"/>
                </a:solidFill>
                <a:latin typeface="Times New Roman"/>
                <a:cs typeface="Times New Roman"/>
              </a:rPr>
              <a:t>m</a:t>
            </a:r>
            <a:r>
              <a:rPr sz="1600" spc="-5" dirty="0">
                <a:solidFill>
                  <a:srgbClr val="FFFFFF"/>
                </a:solidFill>
                <a:latin typeface="Times New Roman"/>
                <a:cs typeface="Times New Roman"/>
              </a:rPr>
              <a:t>e</a:t>
            </a:r>
            <a:endParaRPr sz="1600">
              <a:latin typeface="Times New Roman"/>
              <a:cs typeface="Times New Roman"/>
            </a:endParaRPr>
          </a:p>
        </p:txBody>
      </p:sp>
      <p:sp>
        <p:nvSpPr>
          <p:cNvPr id="27" name="object 27"/>
          <p:cNvSpPr txBox="1"/>
          <p:nvPr/>
        </p:nvSpPr>
        <p:spPr>
          <a:xfrm>
            <a:off x="5089652" y="4674819"/>
            <a:ext cx="382270" cy="269240"/>
          </a:xfrm>
          <a:prstGeom prst="rect">
            <a:avLst/>
          </a:prstGeom>
        </p:spPr>
        <p:txBody>
          <a:bodyPr vert="horz" wrap="square" lIns="0" tIns="12065" rIns="0" bIns="0" rtlCol="0">
            <a:spAutoFit/>
          </a:bodyPr>
          <a:lstStyle/>
          <a:p>
            <a:pPr marL="12700">
              <a:lnSpc>
                <a:spcPct val="100000"/>
              </a:lnSpc>
              <a:spcBef>
                <a:spcPts val="95"/>
              </a:spcBef>
            </a:pPr>
            <a:r>
              <a:rPr sz="1600" spc="-5" dirty="0">
                <a:solidFill>
                  <a:srgbClr val="FFFFFF"/>
                </a:solidFill>
                <a:latin typeface="Times New Roman"/>
                <a:cs typeface="Times New Roman"/>
              </a:rPr>
              <a:t>ti</a:t>
            </a:r>
            <a:r>
              <a:rPr sz="1600" spc="-35" dirty="0">
                <a:solidFill>
                  <a:srgbClr val="FFFFFF"/>
                </a:solidFill>
                <a:latin typeface="Times New Roman"/>
                <a:cs typeface="Times New Roman"/>
              </a:rPr>
              <a:t>m</a:t>
            </a:r>
            <a:r>
              <a:rPr sz="1600" spc="-5" dirty="0">
                <a:solidFill>
                  <a:srgbClr val="FFFFFF"/>
                </a:solidFill>
                <a:latin typeface="Times New Roman"/>
                <a:cs typeface="Times New Roman"/>
              </a:rPr>
              <a:t>e</a:t>
            </a:r>
            <a:endParaRPr sz="1600">
              <a:latin typeface="Times New Roman"/>
              <a:cs typeface="Times New Roman"/>
            </a:endParaRPr>
          </a:p>
        </p:txBody>
      </p:sp>
      <p:sp>
        <p:nvSpPr>
          <p:cNvPr id="28" name="Slide Number Placeholder 27"/>
          <p:cNvSpPr>
            <a:spLocks noGrp="1"/>
          </p:cNvSpPr>
          <p:nvPr>
            <p:ph type="sldNum" sz="quarter" idx="7"/>
          </p:nvPr>
        </p:nvSpPr>
        <p:spPr/>
        <p:txBody>
          <a:bodyPr/>
          <a:lstStyle/>
          <a:p>
            <a:fld id="{B6F15528-21DE-4FAA-801E-634DDDAF4B2B}" type="slidenum">
              <a:rPr lang="en-US" smtClean="0"/>
              <a:t>36</a:t>
            </a:fld>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0" y="298526"/>
            <a:ext cx="8839200" cy="1243289"/>
          </a:xfrm>
          <a:prstGeom prst="rect">
            <a:avLst/>
          </a:prstGeom>
        </p:spPr>
        <p:txBody>
          <a:bodyPr vert="horz" wrap="square" lIns="0" tIns="12065" rIns="0" bIns="0" rtlCol="0">
            <a:spAutoFit/>
          </a:bodyPr>
          <a:lstStyle/>
          <a:p>
            <a:pPr marL="12700">
              <a:lnSpc>
                <a:spcPct val="100000"/>
              </a:lnSpc>
              <a:spcBef>
                <a:spcPts val="95"/>
              </a:spcBef>
            </a:pPr>
            <a:r>
              <a:rPr spc="-25" dirty="0"/>
              <a:t>Non-Persistent </a:t>
            </a:r>
            <a:r>
              <a:rPr spc="5" dirty="0"/>
              <a:t>HTTP: </a:t>
            </a:r>
            <a:r>
              <a:rPr spc="-15" dirty="0"/>
              <a:t>Response</a:t>
            </a:r>
            <a:r>
              <a:rPr spc="40" dirty="0"/>
              <a:t> </a:t>
            </a:r>
            <a:r>
              <a:rPr spc="-5" dirty="0"/>
              <a:t>time</a:t>
            </a:r>
          </a:p>
        </p:txBody>
      </p:sp>
      <p:sp>
        <p:nvSpPr>
          <p:cNvPr id="3" name="object 3"/>
          <p:cNvSpPr txBox="1"/>
          <p:nvPr/>
        </p:nvSpPr>
        <p:spPr>
          <a:xfrm>
            <a:off x="1039164" y="1205611"/>
            <a:ext cx="6932930" cy="3424655"/>
          </a:xfrm>
          <a:prstGeom prst="rect">
            <a:avLst/>
          </a:prstGeom>
        </p:spPr>
        <p:txBody>
          <a:bodyPr vert="horz" wrap="square" lIns="0" tIns="13335" rIns="0" bIns="0" rtlCol="0">
            <a:spAutoFit/>
          </a:bodyPr>
          <a:lstStyle/>
          <a:p>
            <a:pPr marL="195580" marR="278765" indent="-182880">
              <a:lnSpc>
                <a:spcPct val="100000"/>
              </a:lnSpc>
              <a:spcBef>
                <a:spcPts val="105"/>
              </a:spcBef>
              <a:buClr>
                <a:srgbClr val="FF8500"/>
              </a:buClr>
              <a:buFont typeface="Wingdings"/>
              <a:buChar char=""/>
              <a:tabLst>
                <a:tab pos="195580" algn="l"/>
              </a:tabLst>
            </a:pPr>
            <a:endParaRPr lang="en-US" sz="2000" spc="-5" dirty="0" smtClean="0">
              <a:solidFill>
                <a:srgbClr val="FF0000"/>
              </a:solidFill>
              <a:latin typeface="Carlito"/>
              <a:cs typeface="Carlito"/>
            </a:endParaRPr>
          </a:p>
          <a:p>
            <a:pPr marL="195580" marR="278765" indent="-182880">
              <a:lnSpc>
                <a:spcPct val="100000"/>
              </a:lnSpc>
              <a:spcBef>
                <a:spcPts val="105"/>
              </a:spcBef>
              <a:buClr>
                <a:srgbClr val="FF8500"/>
              </a:buClr>
              <a:buFont typeface="Wingdings"/>
              <a:buChar char=""/>
              <a:tabLst>
                <a:tab pos="195580" algn="l"/>
              </a:tabLst>
            </a:pPr>
            <a:r>
              <a:rPr sz="2000" spc="-5" dirty="0" smtClean="0">
                <a:solidFill>
                  <a:srgbClr val="FF0000"/>
                </a:solidFill>
                <a:latin typeface="Carlito"/>
                <a:cs typeface="Carlito"/>
              </a:rPr>
              <a:t>Definition </a:t>
            </a:r>
            <a:r>
              <a:rPr sz="2000" spc="-5" dirty="0">
                <a:solidFill>
                  <a:srgbClr val="FF0000"/>
                </a:solidFill>
                <a:latin typeface="Carlito"/>
                <a:cs typeface="Carlito"/>
              </a:rPr>
              <a:t>of </a:t>
            </a:r>
            <a:r>
              <a:rPr sz="2000" spc="-10" dirty="0">
                <a:solidFill>
                  <a:srgbClr val="FF0000"/>
                </a:solidFill>
                <a:latin typeface="Carlito"/>
                <a:cs typeface="Carlito"/>
              </a:rPr>
              <a:t>Round </a:t>
            </a:r>
            <a:r>
              <a:rPr sz="2000" spc="-35" dirty="0">
                <a:solidFill>
                  <a:srgbClr val="FF0000"/>
                </a:solidFill>
                <a:latin typeface="Carlito"/>
                <a:cs typeface="Carlito"/>
              </a:rPr>
              <a:t>Trip </a:t>
            </a:r>
            <a:r>
              <a:rPr sz="2000" spc="-5" dirty="0">
                <a:solidFill>
                  <a:srgbClr val="FF0000"/>
                </a:solidFill>
                <a:latin typeface="Carlito"/>
                <a:cs typeface="Carlito"/>
              </a:rPr>
              <a:t>Time: </a:t>
            </a:r>
            <a:r>
              <a:rPr sz="2000" spc="-5" dirty="0">
                <a:solidFill>
                  <a:srgbClr val="FFFFFF"/>
                </a:solidFill>
                <a:latin typeface="Carlito"/>
                <a:cs typeface="Carlito"/>
              </a:rPr>
              <a:t>Time </a:t>
            </a:r>
            <a:r>
              <a:rPr sz="2000" spc="-15" dirty="0">
                <a:solidFill>
                  <a:srgbClr val="FFFFFF"/>
                </a:solidFill>
                <a:latin typeface="Carlito"/>
                <a:cs typeface="Carlito"/>
              </a:rPr>
              <a:t>for </a:t>
            </a:r>
            <a:r>
              <a:rPr sz="2000" dirty="0">
                <a:solidFill>
                  <a:srgbClr val="FFFFFF"/>
                </a:solidFill>
                <a:latin typeface="Carlito"/>
                <a:cs typeface="Carlito"/>
              </a:rPr>
              <a:t>a </a:t>
            </a:r>
            <a:r>
              <a:rPr sz="2000" spc="-5" dirty="0">
                <a:solidFill>
                  <a:srgbClr val="FFFFFF"/>
                </a:solidFill>
                <a:latin typeface="Carlito"/>
                <a:cs typeface="Carlito"/>
              </a:rPr>
              <a:t>small </a:t>
            </a:r>
            <a:r>
              <a:rPr sz="2000" spc="-15" dirty="0">
                <a:solidFill>
                  <a:srgbClr val="FFFFFF"/>
                </a:solidFill>
                <a:latin typeface="Carlito"/>
                <a:cs typeface="Carlito"/>
              </a:rPr>
              <a:t>packet </a:t>
            </a:r>
            <a:r>
              <a:rPr sz="2000" spc="-10" dirty="0">
                <a:solidFill>
                  <a:srgbClr val="FFFFFF"/>
                </a:solidFill>
                <a:latin typeface="Carlito"/>
                <a:cs typeface="Carlito"/>
              </a:rPr>
              <a:t>to </a:t>
            </a:r>
            <a:r>
              <a:rPr sz="2000" spc="-20" dirty="0">
                <a:solidFill>
                  <a:srgbClr val="FFFFFF"/>
                </a:solidFill>
                <a:latin typeface="Carlito"/>
                <a:cs typeface="Carlito"/>
              </a:rPr>
              <a:t>travel  </a:t>
            </a:r>
            <a:r>
              <a:rPr sz="2000" spc="-15" dirty="0">
                <a:solidFill>
                  <a:srgbClr val="FFFFFF"/>
                </a:solidFill>
                <a:latin typeface="Carlito"/>
                <a:cs typeface="Carlito"/>
              </a:rPr>
              <a:t>from </a:t>
            </a:r>
            <a:r>
              <a:rPr sz="2000" spc="-5" dirty="0">
                <a:solidFill>
                  <a:srgbClr val="FFFFFF"/>
                </a:solidFill>
                <a:latin typeface="Carlito"/>
                <a:cs typeface="Carlito"/>
              </a:rPr>
              <a:t>client </a:t>
            </a:r>
            <a:r>
              <a:rPr sz="2000" spc="-15" dirty="0">
                <a:solidFill>
                  <a:srgbClr val="FFFFFF"/>
                </a:solidFill>
                <a:latin typeface="Carlito"/>
                <a:cs typeface="Carlito"/>
              </a:rPr>
              <a:t>to </a:t>
            </a:r>
            <a:r>
              <a:rPr sz="2000" spc="-5" dirty="0">
                <a:solidFill>
                  <a:srgbClr val="FFFFFF"/>
                </a:solidFill>
                <a:latin typeface="Carlito"/>
                <a:cs typeface="Carlito"/>
              </a:rPr>
              <a:t>server </a:t>
            </a:r>
            <a:r>
              <a:rPr sz="2000" dirty="0">
                <a:solidFill>
                  <a:srgbClr val="FFFFFF"/>
                </a:solidFill>
                <a:latin typeface="Carlito"/>
                <a:cs typeface="Carlito"/>
              </a:rPr>
              <a:t>and</a:t>
            </a:r>
            <a:r>
              <a:rPr sz="2000" spc="40" dirty="0">
                <a:solidFill>
                  <a:srgbClr val="FFFFFF"/>
                </a:solidFill>
                <a:latin typeface="Carlito"/>
                <a:cs typeface="Carlito"/>
              </a:rPr>
              <a:t> </a:t>
            </a:r>
            <a:r>
              <a:rPr sz="2000" dirty="0">
                <a:solidFill>
                  <a:srgbClr val="FFFFFF"/>
                </a:solidFill>
                <a:latin typeface="Carlito"/>
                <a:cs typeface="Carlito"/>
              </a:rPr>
              <a:t>back.</a:t>
            </a:r>
            <a:endParaRPr sz="2000" dirty="0">
              <a:latin typeface="Carlito"/>
              <a:cs typeface="Carlito"/>
            </a:endParaRPr>
          </a:p>
          <a:p>
            <a:pPr marL="195580" indent="-182880">
              <a:lnSpc>
                <a:spcPct val="100000"/>
              </a:lnSpc>
              <a:spcBef>
                <a:spcPts val="480"/>
              </a:spcBef>
              <a:buClr>
                <a:srgbClr val="FF8500"/>
              </a:buClr>
              <a:buFont typeface="Wingdings"/>
              <a:buChar char=""/>
              <a:tabLst>
                <a:tab pos="195580" algn="l"/>
              </a:tabLst>
            </a:pPr>
            <a:r>
              <a:rPr sz="2000" u="heavy" spc="-5" dirty="0">
                <a:solidFill>
                  <a:srgbClr val="FF0000"/>
                </a:solidFill>
                <a:uFill>
                  <a:solidFill>
                    <a:srgbClr val="FF0000"/>
                  </a:solidFill>
                </a:uFill>
                <a:latin typeface="Carlito"/>
                <a:cs typeface="Carlito"/>
              </a:rPr>
              <a:t>Response</a:t>
            </a:r>
            <a:r>
              <a:rPr sz="2000" u="heavy" spc="-20" dirty="0">
                <a:solidFill>
                  <a:srgbClr val="FF0000"/>
                </a:solidFill>
                <a:uFill>
                  <a:solidFill>
                    <a:srgbClr val="FF0000"/>
                  </a:solidFill>
                </a:uFill>
                <a:latin typeface="Carlito"/>
                <a:cs typeface="Carlito"/>
              </a:rPr>
              <a:t> </a:t>
            </a:r>
            <a:r>
              <a:rPr sz="2000" u="heavy" spc="-5" dirty="0">
                <a:solidFill>
                  <a:srgbClr val="FF0000"/>
                </a:solidFill>
                <a:uFill>
                  <a:solidFill>
                    <a:srgbClr val="FF0000"/>
                  </a:solidFill>
                </a:uFill>
                <a:latin typeface="Carlito"/>
                <a:cs typeface="Carlito"/>
              </a:rPr>
              <a:t>time:</a:t>
            </a:r>
            <a:endParaRPr sz="2000" dirty="0">
              <a:latin typeface="Carlito"/>
              <a:cs typeface="Carlito"/>
            </a:endParaRPr>
          </a:p>
          <a:p>
            <a:pPr marL="467995" lvl="1" indent="-183515">
              <a:lnSpc>
                <a:spcPct val="100000"/>
              </a:lnSpc>
              <a:spcBef>
                <a:spcPts val="480"/>
              </a:spcBef>
              <a:buClr>
                <a:srgbClr val="FF8500"/>
              </a:buClr>
              <a:buFont typeface="Arial"/>
              <a:buChar char="•"/>
              <a:tabLst>
                <a:tab pos="468630" algn="l"/>
              </a:tabLst>
            </a:pPr>
            <a:r>
              <a:rPr sz="2000" spc="-5" dirty="0">
                <a:solidFill>
                  <a:srgbClr val="FFFFFF"/>
                </a:solidFill>
                <a:latin typeface="Carlito"/>
                <a:cs typeface="Carlito"/>
              </a:rPr>
              <a:t>one </a:t>
            </a:r>
            <a:r>
              <a:rPr sz="2000" dirty="0">
                <a:solidFill>
                  <a:srgbClr val="FFFFFF"/>
                </a:solidFill>
                <a:latin typeface="Carlito"/>
                <a:cs typeface="Carlito"/>
              </a:rPr>
              <a:t>RTT </a:t>
            </a:r>
            <a:r>
              <a:rPr sz="2000" spc="-15" dirty="0">
                <a:solidFill>
                  <a:srgbClr val="FFFFFF"/>
                </a:solidFill>
                <a:latin typeface="Carlito"/>
                <a:cs typeface="Carlito"/>
              </a:rPr>
              <a:t>to </a:t>
            </a:r>
            <a:r>
              <a:rPr sz="2000" spc="-10" dirty="0">
                <a:solidFill>
                  <a:srgbClr val="FFFFFF"/>
                </a:solidFill>
                <a:latin typeface="Carlito"/>
                <a:cs typeface="Carlito"/>
              </a:rPr>
              <a:t>initiate </a:t>
            </a:r>
            <a:r>
              <a:rPr sz="2000" spc="-15" dirty="0">
                <a:solidFill>
                  <a:srgbClr val="FFFFFF"/>
                </a:solidFill>
                <a:latin typeface="Carlito"/>
                <a:cs typeface="Carlito"/>
              </a:rPr>
              <a:t>TCP</a:t>
            </a:r>
            <a:r>
              <a:rPr sz="2000" spc="15" dirty="0">
                <a:solidFill>
                  <a:srgbClr val="FFFFFF"/>
                </a:solidFill>
                <a:latin typeface="Carlito"/>
                <a:cs typeface="Carlito"/>
              </a:rPr>
              <a:t> </a:t>
            </a:r>
            <a:r>
              <a:rPr sz="2000" dirty="0">
                <a:solidFill>
                  <a:srgbClr val="FFFFFF"/>
                </a:solidFill>
                <a:latin typeface="Carlito"/>
                <a:cs typeface="Carlito"/>
              </a:rPr>
              <a:t>connection</a:t>
            </a:r>
            <a:endParaRPr sz="2000" dirty="0">
              <a:latin typeface="Carlito"/>
              <a:cs typeface="Carlito"/>
            </a:endParaRPr>
          </a:p>
          <a:p>
            <a:pPr marL="467995" lvl="1" indent="-183515">
              <a:lnSpc>
                <a:spcPct val="100000"/>
              </a:lnSpc>
              <a:spcBef>
                <a:spcPts val="480"/>
              </a:spcBef>
              <a:buClr>
                <a:srgbClr val="FF8500"/>
              </a:buClr>
              <a:buFont typeface="Arial"/>
              <a:buChar char="•"/>
              <a:tabLst>
                <a:tab pos="468630" algn="l"/>
              </a:tabLst>
            </a:pPr>
            <a:r>
              <a:rPr sz="2000" dirty="0">
                <a:solidFill>
                  <a:srgbClr val="FFFFFF"/>
                </a:solidFill>
                <a:latin typeface="Carlito"/>
                <a:cs typeface="Carlito"/>
              </a:rPr>
              <a:t>one </a:t>
            </a:r>
            <a:r>
              <a:rPr sz="2000" spc="-5" dirty="0">
                <a:solidFill>
                  <a:srgbClr val="FFFFFF"/>
                </a:solidFill>
                <a:latin typeface="Carlito"/>
                <a:cs typeface="Carlito"/>
              </a:rPr>
              <a:t>RTT </a:t>
            </a:r>
            <a:r>
              <a:rPr sz="2000" spc="-15" dirty="0">
                <a:solidFill>
                  <a:srgbClr val="FFFFFF"/>
                </a:solidFill>
                <a:latin typeface="Carlito"/>
                <a:cs typeface="Carlito"/>
              </a:rPr>
              <a:t>for </a:t>
            </a:r>
            <a:r>
              <a:rPr sz="2000" dirty="0">
                <a:solidFill>
                  <a:srgbClr val="FFFFFF"/>
                </a:solidFill>
                <a:latin typeface="Carlito"/>
                <a:cs typeface="Carlito"/>
              </a:rPr>
              <a:t>HTTP </a:t>
            </a:r>
            <a:r>
              <a:rPr sz="2000" spc="-10" dirty="0">
                <a:solidFill>
                  <a:srgbClr val="FFFFFF"/>
                </a:solidFill>
                <a:latin typeface="Carlito"/>
                <a:cs typeface="Carlito"/>
              </a:rPr>
              <a:t>request </a:t>
            </a:r>
            <a:r>
              <a:rPr sz="2000" dirty="0">
                <a:solidFill>
                  <a:srgbClr val="FFFFFF"/>
                </a:solidFill>
                <a:latin typeface="Carlito"/>
                <a:cs typeface="Carlito"/>
              </a:rPr>
              <a:t>and </a:t>
            </a:r>
            <a:r>
              <a:rPr sz="2000" spc="-20" dirty="0">
                <a:solidFill>
                  <a:srgbClr val="FFFFFF"/>
                </a:solidFill>
                <a:latin typeface="Carlito"/>
                <a:cs typeface="Carlito"/>
              </a:rPr>
              <a:t>first </a:t>
            </a:r>
            <a:r>
              <a:rPr sz="2000" spc="-25" dirty="0">
                <a:solidFill>
                  <a:srgbClr val="FFFFFF"/>
                </a:solidFill>
                <a:latin typeface="Carlito"/>
                <a:cs typeface="Carlito"/>
              </a:rPr>
              <a:t>few </a:t>
            </a:r>
            <a:r>
              <a:rPr sz="2000" spc="-5" dirty="0">
                <a:solidFill>
                  <a:srgbClr val="FFFFFF"/>
                </a:solidFill>
                <a:latin typeface="Carlito"/>
                <a:cs typeface="Carlito"/>
              </a:rPr>
              <a:t>bytes </a:t>
            </a:r>
            <a:r>
              <a:rPr sz="2000" dirty="0">
                <a:solidFill>
                  <a:srgbClr val="FFFFFF"/>
                </a:solidFill>
                <a:latin typeface="Carlito"/>
                <a:cs typeface="Carlito"/>
              </a:rPr>
              <a:t>of HTTP</a:t>
            </a:r>
            <a:r>
              <a:rPr sz="2000" spc="100" dirty="0">
                <a:solidFill>
                  <a:srgbClr val="FFFFFF"/>
                </a:solidFill>
                <a:latin typeface="Carlito"/>
                <a:cs typeface="Carlito"/>
              </a:rPr>
              <a:t> </a:t>
            </a:r>
            <a:r>
              <a:rPr sz="2000" spc="-10" dirty="0">
                <a:solidFill>
                  <a:srgbClr val="FFFFFF"/>
                </a:solidFill>
                <a:latin typeface="Carlito"/>
                <a:cs typeface="Carlito"/>
              </a:rPr>
              <a:t>response</a:t>
            </a:r>
            <a:endParaRPr sz="2000" dirty="0">
              <a:latin typeface="Carlito"/>
              <a:cs typeface="Carlito"/>
            </a:endParaRPr>
          </a:p>
          <a:p>
            <a:pPr marL="467995">
              <a:lnSpc>
                <a:spcPct val="100000"/>
              </a:lnSpc>
            </a:pPr>
            <a:r>
              <a:rPr sz="2000" spc="-15" dirty="0">
                <a:solidFill>
                  <a:srgbClr val="FFFFFF"/>
                </a:solidFill>
                <a:latin typeface="Carlito"/>
                <a:cs typeface="Carlito"/>
              </a:rPr>
              <a:t>to</a:t>
            </a:r>
            <a:r>
              <a:rPr sz="2000" spc="-100" dirty="0">
                <a:solidFill>
                  <a:srgbClr val="FFFFFF"/>
                </a:solidFill>
                <a:latin typeface="Carlito"/>
                <a:cs typeface="Carlito"/>
              </a:rPr>
              <a:t> </a:t>
            </a:r>
            <a:r>
              <a:rPr sz="2000" spc="-5" dirty="0">
                <a:solidFill>
                  <a:srgbClr val="FFFFFF"/>
                </a:solidFill>
                <a:latin typeface="Carlito"/>
                <a:cs typeface="Carlito"/>
              </a:rPr>
              <a:t>return</a:t>
            </a:r>
            <a:endParaRPr sz="2000" dirty="0">
              <a:latin typeface="Carlito"/>
              <a:cs typeface="Carlito"/>
            </a:endParaRPr>
          </a:p>
          <a:p>
            <a:pPr marL="467995" lvl="1" indent="-183515">
              <a:lnSpc>
                <a:spcPct val="100000"/>
              </a:lnSpc>
              <a:spcBef>
                <a:spcPts val="480"/>
              </a:spcBef>
              <a:buClr>
                <a:srgbClr val="FF8500"/>
              </a:buClr>
              <a:buFont typeface="Arial"/>
              <a:buChar char="•"/>
              <a:tabLst>
                <a:tab pos="468630" algn="l"/>
              </a:tabLst>
            </a:pPr>
            <a:r>
              <a:rPr sz="2000" spc="-5" dirty="0">
                <a:solidFill>
                  <a:srgbClr val="FFFFFF"/>
                </a:solidFill>
                <a:latin typeface="Carlito"/>
                <a:cs typeface="Carlito"/>
              </a:rPr>
              <a:t>file transmission</a:t>
            </a:r>
            <a:r>
              <a:rPr sz="2000" spc="-30" dirty="0">
                <a:solidFill>
                  <a:srgbClr val="FFFFFF"/>
                </a:solidFill>
                <a:latin typeface="Carlito"/>
                <a:cs typeface="Carlito"/>
              </a:rPr>
              <a:t> </a:t>
            </a:r>
            <a:r>
              <a:rPr sz="2000" spc="-5" dirty="0">
                <a:solidFill>
                  <a:srgbClr val="FFFFFF"/>
                </a:solidFill>
                <a:latin typeface="Carlito"/>
                <a:cs typeface="Carlito"/>
              </a:rPr>
              <a:t>time</a:t>
            </a:r>
            <a:endParaRPr sz="2000" dirty="0">
              <a:latin typeface="Carlito"/>
              <a:cs typeface="Carlito"/>
            </a:endParaRPr>
          </a:p>
          <a:p>
            <a:pPr marL="195580" indent="-182880">
              <a:lnSpc>
                <a:spcPct val="100000"/>
              </a:lnSpc>
              <a:spcBef>
                <a:spcPts val="484"/>
              </a:spcBef>
              <a:buClr>
                <a:srgbClr val="FF8500"/>
              </a:buClr>
              <a:buFont typeface="Wingdings"/>
              <a:buChar char=""/>
              <a:tabLst>
                <a:tab pos="195580" algn="l"/>
              </a:tabLst>
            </a:pPr>
            <a:r>
              <a:rPr sz="2000" spc="-10" dirty="0">
                <a:solidFill>
                  <a:srgbClr val="FF0000"/>
                </a:solidFill>
                <a:latin typeface="Carlito"/>
                <a:cs typeface="Carlito"/>
              </a:rPr>
              <a:t>total </a:t>
            </a:r>
            <a:r>
              <a:rPr sz="2000" dirty="0">
                <a:solidFill>
                  <a:srgbClr val="FF0000"/>
                </a:solidFill>
                <a:latin typeface="Carlito"/>
                <a:cs typeface="Carlito"/>
              </a:rPr>
              <a:t>= </a:t>
            </a:r>
            <a:r>
              <a:rPr sz="2000" spc="-5" dirty="0">
                <a:solidFill>
                  <a:srgbClr val="FF0000"/>
                </a:solidFill>
                <a:latin typeface="Carlito"/>
                <a:cs typeface="Carlito"/>
              </a:rPr>
              <a:t>2RTT+transmit</a:t>
            </a:r>
            <a:r>
              <a:rPr sz="2000" spc="-25" dirty="0">
                <a:solidFill>
                  <a:srgbClr val="FF0000"/>
                </a:solidFill>
                <a:latin typeface="Carlito"/>
                <a:cs typeface="Carlito"/>
              </a:rPr>
              <a:t> </a:t>
            </a:r>
            <a:r>
              <a:rPr sz="2000" spc="-5" dirty="0">
                <a:solidFill>
                  <a:srgbClr val="FF0000"/>
                </a:solidFill>
                <a:latin typeface="Carlito"/>
                <a:cs typeface="Carlito"/>
              </a:rPr>
              <a:t>time</a:t>
            </a:r>
            <a:endParaRPr sz="2000" dirty="0">
              <a:latin typeface="Carlito"/>
              <a:cs typeface="Carlito"/>
            </a:endParaRPr>
          </a:p>
        </p:txBody>
      </p:sp>
      <p:sp>
        <p:nvSpPr>
          <p:cNvPr id="4" name="Slide Number Placeholder 3"/>
          <p:cNvSpPr>
            <a:spLocks noGrp="1"/>
          </p:cNvSpPr>
          <p:nvPr>
            <p:ph type="sldNum" sz="quarter" idx="7"/>
          </p:nvPr>
        </p:nvSpPr>
        <p:spPr/>
        <p:txBody>
          <a:bodyPr/>
          <a:lstStyle/>
          <a:p>
            <a:fld id="{B6F15528-21DE-4FAA-801E-634DDDAF4B2B}" type="slidenum">
              <a:rPr lang="en-US" smtClean="0"/>
              <a:t>37</a:t>
            </a:fld>
            <a:endParaRPr 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4401" y="222326"/>
            <a:ext cx="5053838" cy="635000"/>
          </a:xfrm>
          <a:prstGeom prst="rect">
            <a:avLst/>
          </a:prstGeom>
        </p:spPr>
        <p:txBody>
          <a:bodyPr vert="horz" wrap="square" lIns="0" tIns="12065" rIns="0" bIns="0" rtlCol="0">
            <a:spAutoFit/>
          </a:bodyPr>
          <a:lstStyle/>
          <a:p>
            <a:pPr marL="12700">
              <a:lnSpc>
                <a:spcPct val="100000"/>
              </a:lnSpc>
              <a:spcBef>
                <a:spcPts val="95"/>
              </a:spcBef>
            </a:pPr>
            <a:r>
              <a:rPr spc="-30" dirty="0"/>
              <a:t>Persistent</a:t>
            </a:r>
            <a:r>
              <a:rPr spc="-35" dirty="0"/>
              <a:t> </a:t>
            </a:r>
            <a:r>
              <a:rPr spc="5" dirty="0"/>
              <a:t>HTTP</a:t>
            </a:r>
          </a:p>
        </p:txBody>
      </p:sp>
      <p:sp>
        <p:nvSpPr>
          <p:cNvPr id="3" name="object 3"/>
          <p:cNvSpPr txBox="1"/>
          <p:nvPr/>
        </p:nvSpPr>
        <p:spPr>
          <a:xfrm>
            <a:off x="457200" y="851447"/>
            <a:ext cx="8458200" cy="3600986"/>
          </a:xfrm>
          <a:prstGeom prst="rect">
            <a:avLst/>
          </a:prstGeom>
        </p:spPr>
        <p:txBody>
          <a:bodyPr vert="horz" wrap="square" lIns="0" tIns="73660" rIns="0" bIns="0" rtlCol="0">
            <a:spAutoFit/>
          </a:bodyPr>
          <a:lstStyle/>
          <a:p>
            <a:pPr marL="182880" marR="3757295" indent="-182880" algn="r">
              <a:lnSpc>
                <a:spcPct val="100000"/>
              </a:lnSpc>
              <a:spcBef>
                <a:spcPts val="580"/>
              </a:spcBef>
              <a:buClr>
                <a:srgbClr val="FF8500"/>
              </a:buClr>
              <a:buFont typeface="Wingdings"/>
              <a:buChar char=""/>
              <a:tabLst>
                <a:tab pos="182880" algn="l"/>
              </a:tabLst>
            </a:pPr>
            <a:r>
              <a:rPr sz="2000" u="heavy" spc="-10" dirty="0">
                <a:solidFill>
                  <a:srgbClr val="FF0000"/>
                </a:solidFill>
                <a:uFill>
                  <a:solidFill>
                    <a:srgbClr val="FF0000"/>
                  </a:solidFill>
                </a:uFill>
                <a:latin typeface="Carlito"/>
                <a:cs typeface="Carlito"/>
              </a:rPr>
              <a:t>Non-persistent </a:t>
            </a:r>
            <a:r>
              <a:rPr sz="2000" u="heavy" dirty="0">
                <a:solidFill>
                  <a:srgbClr val="FF0000"/>
                </a:solidFill>
                <a:uFill>
                  <a:solidFill>
                    <a:srgbClr val="FF0000"/>
                  </a:solidFill>
                </a:uFill>
                <a:latin typeface="Carlito"/>
                <a:cs typeface="Carlito"/>
              </a:rPr>
              <a:t>HTTP</a:t>
            </a:r>
            <a:r>
              <a:rPr sz="2000" u="heavy" spc="-45" dirty="0">
                <a:solidFill>
                  <a:srgbClr val="FF0000"/>
                </a:solidFill>
                <a:uFill>
                  <a:solidFill>
                    <a:srgbClr val="FF0000"/>
                  </a:solidFill>
                </a:uFill>
                <a:latin typeface="Carlito"/>
                <a:cs typeface="Carlito"/>
              </a:rPr>
              <a:t> </a:t>
            </a:r>
            <a:r>
              <a:rPr sz="2000" u="heavy" spc="-5" dirty="0">
                <a:solidFill>
                  <a:srgbClr val="FF0000"/>
                </a:solidFill>
                <a:uFill>
                  <a:solidFill>
                    <a:srgbClr val="FF0000"/>
                  </a:solidFill>
                </a:uFill>
                <a:latin typeface="Carlito"/>
                <a:cs typeface="Carlito"/>
              </a:rPr>
              <a:t>issues:</a:t>
            </a:r>
            <a:endParaRPr sz="2000" dirty="0">
              <a:latin typeface="Carlito"/>
              <a:cs typeface="Carlito"/>
            </a:endParaRPr>
          </a:p>
          <a:p>
            <a:pPr marL="182880" marR="3684904" lvl="1" indent="-182880" algn="r">
              <a:lnSpc>
                <a:spcPct val="100000"/>
              </a:lnSpc>
              <a:spcBef>
                <a:spcPts val="480"/>
              </a:spcBef>
              <a:buClr>
                <a:srgbClr val="FF8500"/>
              </a:buClr>
              <a:buFont typeface="Wingdings"/>
              <a:buChar char=""/>
              <a:tabLst>
                <a:tab pos="182880" algn="l"/>
              </a:tabLst>
            </a:pPr>
            <a:r>
              <a:rPr sz="2000" spc="-10" dirty="0">
                <a:solidFill>
                  <a:srgbClr val="FFFFFF"/>
                </a:solidFill>
                <a:latin typeface="Carlito"/>
                <a:cs typeface="Carlito"/>
              </a:rPr>
              <a:t>requires </a:t>
            </a:r>
            <a:r>
              <a:rPr sz="2000" dirty="0">
                <a:solidFill>
                  <a:srgbClr val="FFFFFF"/>
                </a:solidFill>
                <a:latin typeface="Carlito"/>
                <a:cs typeface="Carlito"/>
              </a:rPr>
              <a:t>2 </a:t>
            </a:r>
            <a:r>
              <a:rPr sz="2000" spc="-40" dirty="0">
                <a:solidFill>
                  <a:srgbClr val="FFFFFF"/>
                </a:solidFill>
                <a:latin typeface="Carlito"/>
                <a:cs typeface="Carlito"/>
              </a:rPr>
              <a:t>RTTs </a:t>
            </a:r>
            <a:r>
              <a:rPr sz="2000" spc="-5" dirty="0">
                <a:solidFill>
                  <a:srgbClr val="FFFFFF"/>
                </a:solidFill>
                <a:latin typeface="Carlito"/>
                <a:cs typeface="Carlito"/>
              </a:rPr>
              <a:t>per</a:t>
            </a:r>
            <a:r>
              <a:rPr sz="2000" spc="5" dirty="0">
                <a:solidFill>
                  <a:srgbClr val="FFFFFF"/>
                </a:solidFill>
                <a:latin typeface="Carlito"/>
                <a:cs typeface="Carlito"/>
              </a:rPr>
              <a:t> </a:t>
            </a:r>
            <a:r>
              <a:rPr sz="2000" dirty="0">
                <a:solidFill>
                  <a:srgbClr val="FFFFFF"/>
                </a:solidFill>
                <a:latin typeface="Carlito"/>
                <a:cs typeface="Carlito"/>
              </a:rPr>
              <a:t>object</a:t>
            </a:r>
            <a:endParaRPr sz="2000" dirty="0">
              <a:latin typeface="Carlito"/>
              <a:cs typeface="Carlito"/>
            </a:endParaRPr>
          </a:p>
          <a:p>
            <a:pPr marL="467995" lvl="1" indent="-183515">
              <a:lnSpc>
                <a:spcPct val="100000"/>
              </a:lnSpc>
              <a:spcBef>
                <a:spcPts val="480"/>
              </a:spcBef>
              <a:buClr>
                <a:srgbClr val="FF8500"/>
              </a:buClr>
              <a:buFont typeface="Wingdings"/>
              <a:buChar char=""/>
              <a:tabLst>
                <a:tab pos="468630" algn="l"/>
              </a:tabLst>
            </a:pPr>
            <a:r>
              <a:rPr sz="2000" spc="-5" dirty="0">
                <a:solidFill>
                  <a:srgbClr val="FFFFFF"/>
                </a:solidFill>
                <a:latin typeface="Carlito"/>
                <a:cs typeface="Carlito"/>
              </a:rPr>
              <a:t>OS overhead </a:t>
            </a:r>
            <a:r>
              <a:rPr sz="2000" spc="-15" dirty="0">
                <a:solidFill>
                  <a:srgbClr val="FFFFFF"/>
                </a:solidFill>
                <a:latin typeface="Carlito"/>
                <a:cs typeface="Carlito"/>
              </a:rPr>
              <a:t>for </a:t>
            </a:r>
            <a:r>
              <a:rPr sz="2000" i="1" dirty="0">
                <a:solidFill>
                  <a:srgbClr val="FFFFFF"/>
                </a:solidFill>
                <a:latin typeface="Carlito"/>
                <a:cs typeface="Carlito"/>
              </a:rPr>
              <a:t>each </a:t>
            </a:r>
            <a:r>
              <a:rPr sz="2000" spc="-15" dirty="0">
                <a:solidFill>
                  <a:srgbClr val="FFFFFF"/>
                </a:solidFill>
                <a:latin typeface="Carlito"/>
                <a:cs typeface="Carlito"/>
              </a:rPr>
              <a:t>TCP</a:t>
            </a:r>
            <a:r>
              <a:rPr sz="2000" spc="-45" dirty="0">
                <a:solidFill>
                  <a:srgbClr val="FFFFFF"/>
                </a:solidFill>
                <a:latin typeface="Carlito"/>
                <a:cs typeface="Carlito"/>
              </a:rPr>
              <a:t> </a:t>
            </a:r>
            <a:r>
              <a:rPr sz="2000" dirty="0">
                <a:solidFill>
                  <a:srgbClr val="FFFFFF"/>
                </a:solidFill>
                <a:latin typeface="Carlito"/>
                <a:cs typeface="Carlito"/>
              </a:rPr>
              <a:t>connection</a:t>
            </a:r>
            <a:endParaRPr sz="2000" dirty="0">
              <a:latin typeface="Carlito"/>
              <a:cs typeface="Carlito"/>
            </a:endParaRPr>
          </a:p>
          <a:p>
            <a:pPr marL="467995" lvl="1" indent="-183515">
              <a:lnSpc>
                <a:spcPct val="100000"/>
              </a:lnSpc>
              <a:spcBef>
                <a:spcPts val="480"/>
              </a:spcBef>
              <a:buClr>
                <a:srgbClr val="FF8500"/>
              </a:buClr>
              <a:buFont typeface="Wingdings"/>
              <a:buChar char=""/>
              <a:tabLst>
                <a:tab pos="468630" algn="l"/>
              </a:tabLst>
            </a:pPr>
            <a:r>
              <a:rPr sz="2000" spc="-15" dirty="0">
                <a:solidFill>
                  <a:srgbClr val="FFFFFF"/>
                </a:solidFill>
                <a:latin typeface="Carlito"/>
                <a:cs typeface="Carlito"/>
              </a:rPr>
              <a:t>browsers </a:t>
            </a:r>
            <a:r>
              <a:rPr sz="2000" spc="-10" dirty="0">
                <a:solidFill>
                  <a:srgbClr val="FFFFFF"/>
                </a:solidFill>
                <a:latin typeface="Carlito"/>
                <a:cs typeface="Carlito"/>
              </a:rPr>
              <a:t>often </a:t>
            </a:r>
            <a:r>
              <a:rPr sz="2000" spc="-5" dirty="0">
                <a:solidFill>
                  <a:srgbClr val="FFFFFF"/>
                </a:solidFill>
                <a:latin typeface="Carlito"/>
                <a:cs typeface="Carlito"/>
              </a:rPr>
              <a:t>open </a:t>
            </a:r>
            <a:r>
              <a:rPr sz="2000" spc="-10" dirty="0">
                <a:solidFill>
                  <a:srgbClr val="FFFFFF"/>
                </a:solidFill>
                <a:latin typeface="Carlito"/>
                <a:cs typeface="Carlito"/>
              </a:rPr>
              <a:t>parallel </a:t>
            </a:r>
            <a:r>
              <a:rPr sz="2000" spc="-15" dirty="0">
                <a:solidFill>
                  <a:srgbClr val="FFFFFF"/>
                </a:solidFill>
                <a:latin typeface="Carlito"/>
                <a:cs typeface="Carlito"/>
              </a:rPr>
              <a:t>TCP </a:t>
            </a:r>
            <a:r>
              <a:rPr sz="2000" spc="-5" dirty="0">
                <a:solidFill>
                  <a:srgbClr val="FFFFFF"/>
                </a:solidFill>
                <a:latin typeface="Carlito"/>
                <a:cs typeface="Carlito"/>
              </a:rPr>
              <a:t>connections </a:t>
            </a:r>
            <a:r>
              <a:rPr sz="2000" spc="-10" dirty="0">
                <a:solidFill>
                  <a:srgbClr val="FFFFFF"/>
                </a:solidFill>
                <a:latin typeface="Carlito"/>
                <a:cs typeface="Carlito"/>
              </a:rPr>
              <a:t>to</a:t>
            </a:r>
            <a:r>
              <a:rPr sz="2000" spc="10" dirty="0">
                <a:solidFill>
                  <a:srgbClr val="FFFFFF"/>
                </a:solidFill>
                <a:latin typeface="Carlito"/>
                <a:cs typeface="Carlito"/>
              </a:rPr>
              <a:t> </a:t>
            </a:r>
            <a:r>
              <a:rPr sz="2000" spc="-20" dirty="0">
                <a:solidFill>
                  <a:srgbClr val="FFFFFF"/>
                </a:solidFill>
                <a:latin typeface="Carlito"/>
                <a:cs typeface="Carlito"/>
              </a:rPr>
              <a:t>fetch</a:t>
            </a:r>
            <a:endParaRPr sz="2000" dirty="0">
              <a:latin typeface="Carlito"/>
              <a:cs typeface="Carlito"/>
            </a:endParaRPr>
          </a:p>
          <a:p>
            <a:pPr marL="467995">
              <a:lnSpc>
                <a:spcPct val="100000"/>
              </a:lnSpc>
            </a:pPr>
            <a:r>
              <a:rPr sz="2000" spc="-15" dirty="0">
                <a:solidFill>
                  <a:srgbClr val="FFFFFF"/>
                </a:solidFill>
                <a:latin typeface="Carlito"/>
                <a:cs typeface="Carlito"/>
              </a:rPr>
              <a:t>referenced </a:t>
            </a:r>
            <a:r>
              <a:rPr sz="2000" spc="-5" dirty="0">
                <a:solidFill>
                  <a:srgbClr val="FFFFFF"/>
                </a:solidFill>
                <a:latin typeface="Carlito"/>
                <a:cs typeface="Carlito"/>
              </a:rPr>
              <a:t>objects</a:t>
            </a:r>
            <a:endParaRPr sz="2000" dirty="0">
              <a:latin typeface="Carlito"/>
              <a:cs typeface="Carlito"/>
            </a:endParaRPr>
          </a:p>
          <a:p>
            <a:pPr marL="195580" indent="-182880">
              <a:lnSpc>
                <a:spcPct val="100000"/>
              </a:lnSpc>
              <a:spcBef>
                <a:spcPts val="480"/>
              </a:spcBef>
              <a:buClr>
                <a:srgbClr val="FF8500"/>
              </a:buClr>
              <a:buFont typeface="Wingdings"/>
              <a:buChar char=""/>
              <a:tabLst>
                <a:tab pos="195580" algn="l"/>
              </a:tabLst>
            </a:pPr>
            <a:r>
              <a:rPr sz="2000" u="heavy" spc="-20" dirty="0">
                <a:solidFill>
                  <a:srgbClr val="FF0000"/>
                </a:solidFill>
                <a:uFill>
                  <a:solidFill>
                    <a:srgbClr val="FF0000"/>
                  </a:solidFill>
                </a:uFill>
                <a:latin typeface="Carlito"/>
                <a:cs typeface="Carlito"/>
              </a:rPr>
              <a:t>Persistent</a:t>
            </a:r>
            <a:r>
              <a:rPr sz="2000" u="heavy" spc="50" dirty="0">
                <a:solidFill>
                  <a:srgbClr val="FF0000"/>
                </a:solidFill>
                <a:uFill>
                  <a:solidFill>
                    <a:srgbClr val="FF0000"/>
                  </a:solidFill>
                </a:uFill>
                <a:latin typeface="Carlito"/>
                <a:cs typeface="Carlito"/>
              </a:rPr>
              <a:t> </a:t>
            </a:r>
            <a:r>
              <a:rPr sz="2000" u="heavy" dirty="0">
                <a:solidFill>
                  <a:srgbClr val="FF0000"/>
                </a:solidFill>
                <a:uFill>
                  <a:solidFill>
                    <a:srgbClr val="FF0000"/>
                  </a:solidFill>
                </a:uFill>
                <a:latin typeface="Carlito"/>
                <a:cs typeface="Carlito"/>
              </a:rPr>
              <a:t>HTTP</a:t>
            </a:r>
            <a:endParaRPr sz="2000" dirty="0">
              <a:latin typeface="Carlito"/>
              <a:cs typeface="Carlito"/>
            </a:endParaRPr>
          </a:p>
          <a:p>
            <a:pPr marL="467995" lvl="1" indent="-183515">
              <a:lnSpc>
                <a:spcPct val="100000"/>
              </a:lnSpc>
              <a:spcBef>
                <a:spcPts val="484"/>
              </a:spcBef>
              <a:buClr>
                <a:srgbClr val="FF8500"/>
              </a:buClr>
              <a:buFont typeface="Wingdings"/>
              <a:buChar char=""/>
              <a:tabLst>
                <a:tab pos="468630" algn="l"/>
              </a:tabLst>
            </a:pPr>
            <a:r>
              <a:rPr sz="2000" spc="-5" dirty="0">
                <a:solidFill>
                  <a:srgbClr val="FFFFFF"/>
                </a:solidFill>
                <a:latin typeface="Carlito"/>
                <a:cs typeface="Carlito"/>
              </a:rPr>
              <a:t>server </a:t>
            </a:r>
            <a:r>
              <a:rPr sz="2000" spc="-15" dirty="0">
                <a:solidFill>
                  <a:srgbClr val="FFFFFF"/>
                </a:solidFill>
                <a:latin typeface="Carlito"/>
                <a:cs typeface="Carlito"/>
              </a:rPr>
              <a:t>leaves </a:t>
            </a:r>
            <a:r>
              <a:rPr sz="2000" spc="-5" dirty="0">
                <a:solidFill>
                  <a:srgbClr val="FFFFFF"/>
                </a:solidFill>
                <a:latin typeface="Carlito"/>
                <a:cs typeface="Carlito"/>
              </a:rPr>
              <a:t>connection open </a:t>
            </a:r>
            <a:r>
              <a:rPr sz="2000" spc="-10" dirty="0">
                <a:solidFill>
                  <a:srgbClr val="FFFFFF"/>
                </a:solidFill>
                <a:latin typeface="Carlito"/>
                <a:cs typeface="Carlito"/>
              </a:rPr>
              <a:t>after </a:t>
            </a:r>
            <a:r>
              <a:rPr sz="2000" spc="-5" dirty="0">
                <a:solidFill>
                  <a:srgbClr val="FFFFFF"/>
                </a:solidFill>
                <a:latin typeface="Carlito"/>
                <a:cs typeface="Carlito"/>
              </a:rPr>
              <a:t>sending</a:t>
            </a:r>
            <a:r>
              <a:rPr sz="2000" spc="30" dirty="0">
                <a:solidFill>
                  <a:srgbClr val="FFFFFF"/>
                </a:solidFill>
                <a:latin typeface="Carlito"/>
                <a:cs typeface="Carlito"/>
              </a:rPr>
              <a:t> </a:t>
            </a:r>
            <a:r>
              <a:rPr sz="2000" spc="-10" dirty="0">
                <a:solidFill>
                  <a:srgbClr val="FFFFFF"/>
                </a:solidFill>
                <a:latin typeface="Carlito"/>
                <a:cs typeface="Carlito"/>
              </a:rPr>
              <a:t>response</a:t>
            </a:r>
            <a:endParaRPr sz="2000" dirty="0">
              <a:latin typeface="Carlito"/>
              <a:cs typeface="Carlito"/>
            </a:endParaRPr>
          </a:p>
          <a:p>
            <a:pPr marL="467995" marR="5080" lvl="1" indent="-182880">
              <a:lnSpc>
                <a:spcPct val="100000"/>
              </a:lnSpc>
              <a:spcBef>
                <a:spcPts val="480"/>
              </a:spcBef>
              <a:buClr>
                <a:srgbClr val="FF8500"/>
              </a:buClr>
              <a:buFont typeface="Wingdings"/>
              <a:buChar char=""/>
              <a:tabLst>
                <a:tab pos="468630" algn="l"/>
              </a:tabLst>
            </a:pPr>
            <a:r>
              <a:rPr sz="2000" spc="-10" dirty="0">
                <a:solidFill>
                  <a:srgbClr val="FFFFFF"/>
                </a:solidFill>
                <a:latin typeface="Carlito"/>
                <a:cs typeface="Carlito"/>
              </a:rPr>
              <a:t>subsequent </a:t>
            </a:r>
            <a:r>
              <a:rPr sz="2000" dirty="0">
                <a:solidFill>
                  <a:srgbClr val="FFFFFF"/>
                </a:solidFill>
                <a:latin typeface="Carlito"/>
                <a:cs typeface="Carlito"/>
              </a:rPr>
              <a:t>HTTP </a:t>
            </a:r>
            <a:r>
              <a:rPr sz="2000" spc="-5" dirty="0">
                <a:solidFill>
                  <a:srgbClr val="FFFFFF"/>
                </a:solidFill>
                <a:latin typeface="Carlito"/>
                <a:cs typeface="Carlito"/>
              </a:rPr>
              <a:t>messages between same </a:t>
            </a:r>
            <a:r>
              <a:rPr sz="2000" spc="-10" dirty="0">
                <a:solidFill>
                  <a:srgbClr val="FFFFFF"/>
                </a:solidFill>
                <a:latin typeface="Carlito"/>
                <a:cs typeface="Carlito"/>
              </a:rPr>
              <a:t>client/server sent  over </a:t>
            </a:r>
            <a:r>
              <a:rPr sz="2000" spc="-5" dirty="0">
                <a:solidFill>
                  <a:srgbClr val="FFFFFF"/>
                </a:solidFill>
                <a:latin typeface="Carlito"/>
                <a:cs typeface="Carlito"/>
              </a:rPr>
              <a:t>open</a:t>
            </a:r>
            <a:r>
              <a:rPr sz="2000" dirty="0">
                <a:solidFill>
                  <a:srgbClr val="FFFFFF"/>
                </a:solidFill>
                <a:latin typeface="Carlito"/>
                <a:cs typeface="Carlito"/>
              </a:rPr>
              <a:t> </a:t>
            </a:r>
            <a:r>
              <a:rPr sz="2000" spc="-5" dirty="0">
                <a:solidFill>
                  <a:srgbClr val="FFFFFF"/>
                </a:solidFill>
                <a:latin typeface="Carlito"/>
                <a:cs typeface="Carlito"/>
              </a:rPr>
              <a:t>connection</a:t>
            </a:r>
            <a:endParaRPr sz="2000" dirty="0">
              <a:latin typeface="Carlito"/>
              <a:cs typeface="Carlito"/>
            </a:endParaRPr>
          </a:p>
          <a:p>
            <a:pPr marL="467995" marR="299085" lvl="1" indent="-182880">
              <a:lnSpc>
                <a:spcPct val="100000"/>
              </a:lnSpc>
              <a:spcBef>
                <a:spcPts val="480"/>
              </a:spcBef>
              <a:buClr>
                <a:srgbClr val="FF8500"/>
              </a:buClr>
              <a:buFont typeface="Wingdings"/>
              <a:buChar char=""/>
              <a:tabLst>
                <a:tab pos="468630" algn="l"/>
              </a:tabLst>
            </a:pPr>
            <a:r>
              <a:rPr sz="2000" spc="-5" dirty="0">
                <a:solidFill>
                  <a:srgbClr val="FFFFFF"/>
                </a:solidFill>
                <a:latin typeface="Carlito"/>
                <a:cs typeface="Carlito"/>
              </a:rPr>
              <a:t>client sends </a:t>
            </a:r>
            <a:r>
              <a:rPr sz="2000" spc="-10" dirty="0">
                <a:solidFill>
                  <a:srgbClr val="FFFFFF"/>
                </a:solidFill>
                <a:latin typeface="Carlito"/>
                <a:cs typeface="Carlito"/>
              </a:rPr>
              <a:t>requests </a:t>
            </a:r>
            <a:r>
              <a:rPr sz="2000" dirty="0">
                <a:solidFill>
                  <a:srgbClr val="FFFFFF"/>
                </a:solidFill>
                <a:latin typeface="Carlito"/>
                <a:cs typeface="Carlito"/>
              </a:rPr>
              <a:t>as </a:t>
            </a:r>
            <a:r>
              <a:rPr sz="2000" spc="-5" dirty="0">
                <a:solidFill>
                  <a:srgbClr val="FFFFFF"/>
                </a:solidFill>
                <a:latin typeface="Carlito"/>
                <a:cs typeface="Carlito"/>
              </a:rPr>
              <a:t>soon </a:t>
            </a:r>
            <a:r>
              <a:rPr sz="2000" dirty="0">
                <a:solidFill>
                  <a:srgbClr val="FFFFFF"/>
                </a:solidFill>
                <a:latin typeface="Carlito"/>
                <a:cs typeface="Carlito"/>
              </a:rPr>
              <a:t>as it </a:t>
            </a:r>
            <a:r>
              <a:rPr sz="2000" spc="-10" dirty="0">
                <a:solidFill>
                  <a:srgbClr val="FFFFFF"/>
                </a:solidFill>
                <a:latin typeface="Carlito"/>
                <a:cs typeface="Carlito"/>
              </a:rPr>
              <a:t>encounters </a:t>
            </a:r>
            <a:r>
              <a:rPr sz="2000" dirty="0">
                <a:solidFill>
                  <a:srgbClr val="FFFFFF"/>
                </a:solidFill>
                <a:latin typeface="Carlito"/>
                <a:cs typeface="Carlito"/>
              </a:rPr>
              <a:t>a </a:t>
            </a:r>
            <a:r>
              <a:rPr sz="2000" spc="-15" dirty="0">
                <a:solidFill>
                  <a:srgbClr val="FFFFFF"/>
                </a:solidFill>
                <a:latin typeface="Carlito"/>
                <a:cs typeface="Carlito"/>
              </a:rPr>
              <a:t>referenced  </a:t>
            </a:r>
            <a:r>
              <a:rPr sz="2000" spc="-5" dirty="0">
                <a:solidFill>
                  <a:srgbClr val="FFFFFF"/>
                </a:solidFill>
                <a:latin typeface="Carlito"/>
                <a:cs typeface="Carlito"/>
              </a:rPr>
              <a:t>object</a:t>
            </a:r>
            <a:endParaRPr sz="2000" dirty="0">
              <a:latin typeface="Carlito"/>
              <a:cs typeface="Carlito"/>
            </a:endParaRPr>
          </a:p>
        </p:txBody>
      </p:sp>
      <p:sp>
        <p:nvSpPr>
          <p:cNvPr id="4" name="object 4"/>
          <p:cNvSpPr txBox="1"/>
          <p:nvPr/>
        </p:nvSpPr>
        <p:spPr>
          <a:xfrm>
            <a:off x="1311910" y="4452433"/>
            <a:ext cx="6079490" cy="330835"/>
          </a:xfrm>
          <a:prstGeom prst="rect">
            <a:avLst/>
          </a:prstGeom>
        </p:spPr>
        <p:txBody>
          <a:bodyPr vert="horz" wrap="square" lIns="0" tIns="12700" rIns="0" bIns="0" rtlCol="0">
            <a:spAutoFit/>
          </a:bodyPr>
          <a:lstStyle/>
          <a:p>
            <a:pPr marL="195580" indent="-182880">
              <a:lnSpc>
                <a:spcPct val="100000"/>
              </a:lnSpc>
              <a:spcBef>
                <a:spcPts val="100"/>
              </a:spcBef>
              <a:buClr>
                <a:srgbClr val="FF8500"/>
              </a:buClr>
              <a:buFont typeface="Wingdings"/>
              <a:buChar char=""/>
              <a:tabLst>
                <a:tab pos="195580" algn="l"/>
              </a:tabLst>
            </a:pPr>
            <a:r>
              <a:rPr sz="2000" dirty="0">
                <a:solidFill>
                  <a:srgbClr val="FFFFFF"/>
                </a:solidFill>
                <a:latin typeface="Carlito"/>
                <a:cs typeface="Carlito"/>
              </a:rPr>
              <a:t>as </a:t>
            </a:r>
            <a:r>
              <a:rPr sz="2000" spc="-5" dirty="0">
                <a:solidFill>
                  <a:srgbClr val="FFFFFF"/>
                </a:solidFill>
                <a:latin typeface="Carlito"/>
                <a:cs typeface="Carlito"/>
              </a:rPr>
              <a:t>little </a:t>
            </a:r>
            <a:r>
              <a:rPr sz="2000" dirty="0">
                <a:solidFill>
                  <a:srgbClr val="FFFFFF"/>
                </a:solidFill>
                <a:latin typeface="Carlito"/>
                <a:cs typeface="Carlito"/>
              </a:rPr>
              <a:t>as </a:t>
            </a:r>
            <a:r>
              <a:rPr sz="2000" spc="-5" dirty="0">
                <a:solidFill>
                  <a:srgbClr val="FFFFFF"/>
                </a:solidFill>
                <a:latin typeface="Carlito"/>
                <a:cs typeface="Carlito"/>
              </a:rPr>
              <a:t>one </a:t>
            </a:r>
            <a:r>
              <a:rPr sz="2000" dirty="0">
                <a:solidFill>
                  <a:srgbClr val="FFFFFF"/>
                </a:solidFill>
                <a:latin typeface="Carlito"/>
                <a:cs typeface="Carlito"/>
              </a:rPr>
              <a:t>RTT </a:t>
            </a:r>
            <a:r>
              <a:rPr sz="2000" spc="-15" dirty="0">
                <a:solidFill>
                  <a:srgbClr val="FFFFFF"/>
                </a:solidFill>
                <a:latin typeface="Carlito"/>
                <a:cs typeface="Carlito"/>
              </a:rPr>
              <a:t>for </a:t>
            </a:r>
            <a:r>
              <a:rPr sz="2000" dirty="0">
                <a:solidFill>
                  <a:srgbClr val="FFFFFF"/>
                </a:solidFill>
                <a:latin typeface="Carlito"/>
                <a:cs typeface="Carlito"/>
              </a:rPr>
              <a:t>all the </a:t>
            </a:r>
            <a:r>
              <a:rPr sz="2000" spc="-15" dirty="0">
                <a:solidFill>
                  <a:srgbClr val="FFFFFF"/>
                </a:solidFill>
                <a:latin typeface="Carlito"/>
                <a:cs typeface="Carlito"/>
              </a:rPr>
              <a:t>referenced</a:t>
            </a:r>
            <a:r>
              <a:rPr sz="2000" spc="20" dirty="0">
                <a:solidFill>
                  <a:srgbClr val="FFFFFF"/>
                </a:solidFill>
                <a:latin typeface="Carlito"/>
                <a:cs typeface="Carlito"/>
              </a:rPr>
              <a:t> </a:t>
            </a:r>
            <a:r>
              <a:rPr sz="2000" spc="-5" dirty="0">
                <a:solidFill>
                  <a:srgbClr val="FFFFFF"/>
                </a:solidFill>
                <a:latin typeface="Carlito"/>
                <a:cs typeface="Carlito"/>
              </a:rPr>
              <a:t>objects</a:t>
            </a:r>
            <a:endParaRPr sz="2000" dirty="0">
              <a:latin typeface="Carlito"/>
              <a:cs typeface="Carlito"/>
            </a:endParaRPr>
          </a:p>
        </p:txBody>
      </p:sp>
      <p:sp>
        <p:nvSpPr>
          <p:cNvPr id="6" name="Slide Number Placeholder 5"/>
          <p:cNvSpPr>
            <a:spLocks noGrp="1"/>
          </p:cNvSpPr>
          <p:nvPr>
            <p:ph type="sldNum" sz="quarter" idx="7"/>
          </p:nvPr>
        </p:nvSpPr>
        <p:spPr>
          <a:xfrm>
            <a:off x="6487341" y="4752034"/>
            <a:ext cx="2103120" cy="257175"/>
          </a:xfrm>
        </p:spPr>
        <p:txBody>
          <a:bodyPr/>
          <a:lstStyle/>
          <a:p>
            <a:fld id="{B6F15528-21DE-4FAA-801E-634DDDAF4B2B}" type="slidenum">
              <a:rPr lang="en-US" smtClean="0"/>
              <a:t>38</a:t>
            </a:fld>
            <a:endParaRPr 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65250" name="Rectangle 2"/>
          <p:cNvSpPr>
            <a:spLocks noChangeArrowheads="1"/>
          </p:cNvSpPr>
          <p:nvPr/>
        </p:nvSpPr>
        <p:spPr bwMode="auto">
          <a:xfrm>
            <a:off x="0" y="0"/>
            <a:ext cx="9144000" cy="1028700"/>
          </a:xfrm>
          <a:prstGeom prst="rect">
            <a:avLst/>
          </a:prstGeom>
          <a:solidFill>
            <a:srgbClr val="33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a:effectLst>
                <a:outerShdw blurRad="38100" dist="38100" dir="2700000" algn="tl">
                  <a:srgbClr val="FFFFFF"/>
                </a:outerShdw>
              </a:effectLst>
              <a:latin typeface="Times New Roman" pitchFamily="18" charset="0"/>
            </a:endParaRPr>
          </a:p>
        </p:txBody>
      </p:sp>
      <p:sp>
        <p:nvSpPr>
          <p:cNvPr id="565251" name="Text Box 3"/>
          <p:cNvSpPr txBox="1">
            <a:spLocks noChangeArrowheads="1"/>
          </p:cNvSpPr>
          <p:nvPr/>
        </p:nvSpPr>
        <p:spPr bwMode="auto">
          <a:xfrm>
            <a:off x="228602" y="304801"/>
            <a:ext cx="433548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b="1" dirty="0" smtClean="0">
                <a:latin typeface="Times" pitchFamily="18" charset="0"/>
              </a:rPr>
              <a:t>  </a:t>
            </a:r>
            <a:r>
              <a:rPr lang="en-US" b="1" dirty="0">
                <a:latin typeface="Times" pitchFamily="18" charset="0"/>
              </a:rPr>
              <a:t>NETWORK MANAGEMENT SYSTEM</a:t>
            </a:r>
          </a:p>
        </p:txBody>
      </p:sp>
      <p:sp>
        <p:nvSpPr>
          <p:cNvPr id="565252" name="Text Box 4"/>
          <p:cNvSpPr txBox="1">
            <a:spLocks noChangeArrowheads="1"/>
          </p:cNvSpPr>
          <p:nvPr/>
        </p:nvSpPr>
        <p:spPr bwMode="auto">
          <a:xfrm>
            <a:off x="8229602" y="4800600"/>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sz="1800">
              <a:latin typeface="Times New Roman" pitchFamily="18" charset="0"/>
            </a:endParaRPr>
          </a:p>
        </p:txBody>
      </p:sp>
      <p:sp>
        <p:nvSpPr>
          <p:cNvPr id="565253" name="Rectangle 5"/>
          <p:cNvSpPr>
            <a:spLocks noChangeArrowheads="1"/>
          </p:cNvSpPr>
          <p:nvPr/>
        </p:nvSpPr>
        <p:spPr bwMode="auto">
          <a:xfrm>
            <a:off x="152402" y="1581150"/>
            <a:ext cx="8077200"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just" eaLnBrk="1" hangingPunct="1"/>
            <a:r>
              <a:rPr lang="en-US" sz="2800" dirty="0">
                <a:solidFill>
                  <a:schemeClr val="bg1"/>
                </a:solidFill>
                <a:latin typeface="Times New Roman" pitchFamily="18" charset="0"/>
              </a:rPr>
              <a:t>We can say that the functions performed by a network management system can be divided into five broad categories: configuration management, fault management, performance management, security management, and accounting management.</a:t>
            </a:r>
          </a:p>
        </p:txBody>
      </p:sp>
      <p:sp>
        <p:nvSpPr>
          <p:cNvPr id="2" name="Slide Number Placeholder 1"/>
          <p:cNvSpPr>
            <a:spLocks noGrp="1"/>
          </p:cNvSpPr>
          <p:nvPr>
            <p:ph type="sldNum" sz="quarter" idx="7"/>
          </p:nvPr>
        </p:nvSpPr>
        <p:spPr/>
        <p:txBody>
          <a:bodyPr/>
          <a:lstStyle/>
          <a:p>
            <a:fld id="{B6F15528-21DE-4FAA-801E-634DDDAF4B2B}" type="slidenum">
              <a:rPr lang="en-US" smtClean="0"/>
              <a:t>39</a:t>
            </a:fld>
            <a:endParaRPr lang="en-US"/>
          </a:p>
        </p:txBody>
      </p:sp>
    </p:spTree>
    <p:extLst>
      <p:ext uri="{BB962C8B-B14F-4D97-AF65-F5344CB8AC3E}">
        <p14:creationId xmlns:p14="http://schemas.microsoft.com/office/powerpoint/2010/main" val="33054005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600" y="298526"/>
            <a:ext cx="5719571" cy="635000"/>
          </a:xfrm>
          <a:prstGeom prst="rect">
            <a:avLst/>
          </a:prstGeom>
        </p:spPr>
        <p:txBody>
          <a:bodyPr vert="horz" wrap="square" lIns="0" tIns="12065" rIns="0" bIns="0" rtlCol="0">
            <a:spAutoFit/>
          </a:bodyPr>
          <a:lstStyle/>
          <a:p>
            <a:pPr marL="12700">
              <a:lnSpc>
                <a:spcPct val="100000"/>
              </a:lnSpc>
              <a:spcBef>
                <a:spcPts val="95"/>
              </a:spcBef>
            </a:pPr>
            <a:r>
              <a:rPr spc="-15" dirty="0"/>
              <a:t>Flat </a:t>
            </a:r>
            <a:r>
              <a:rPr spc="-10" dirty="0"/>
              <a:t>Name</a:t>
            </a:r>
            <a:r>
              <a:rPr spc="-50" dirty="0"/>
              <a:t> </a:t>
            </a:r>
            <a:r>
              <a:rPr spc="-5" dirty="0"/>
              <a:t>Space</a:t>
            </a:r>
          </a:p>
        </p:txBody>
      </p:sp>
      <p:sp>
        <p:nvSpPr>
          <p:cNvPr id="3" name="object 3"/>
          <p:cNvSpPr txBox="1"/>
          <p:nvPr/>
        </p:nvSpPr>
        <p:spPr>
          <a:xfrm>
            <a:off x="1039164" y="996848"/>
            <a:ext cx="6534784" cy="2372995"/>
          </a:xfrm>
          <a:prstGeom prst="rect">
            <a:avLst/>
          </a:prstGeom>
        </p:spPr>
        <p:txBody>
          <a:bodyPr vert="horz" wrap="square" lIns="0" tIns="79375" rIns="0" bIns="0" rtlCol="0">
            <a:spAutoFit/>
          </a:bodyPr>
          <a:lstStyle/>
          <a:p>
            <a:pPr marL="195580" indent="-182880">
              <a:lnSpc>
                <a:spcPct val="100000"/>
              </a:lnSpc>
              <a:spcBef>
                <a:spcPts val="625"/>
              </a:spcBef>
              <a:buClr>
                <a:srgbClr val="FF8500"/>
              </a:buClr>
              <a:buFont typeface="Wingdings"/>
              <a:buChar char=""/>
              <a:tabLst>
                <a:tab pos="195580" algn="l"/>
              </a:tabLst>
            </a:pPr>
            <a:r>
              <a:rPr sz="2200" spc="-5" dirty="0">
                <a:solidFill>
                  <a:srgbClr val="FFFFFF"/>
                </a:solidFill>
                <a:latin typeface="Carlito"/>
                <a:cs typeface="Carlito"/>
              </a:rPr>
              <a:t>Name – </a:t>
            </a:r>
            <a:r>
              <a:rPr sz="2200" spc="-10" dirty="0">
                <a:solidFill>
                  <a:srgbClr val="FFFFFF"/>
                </a:solidFill>
                <a:latin typeface="Carlito"/>
                <a:cs typeface="Carlito"/>
              </a:rPr>
              <a:t>Unstructured </a:t>
            </a:r>
            <a:r>
              <a:rPr sz="2200" spc="-5" dirty="0">
                <a:solidFill>
                  <a:srgbClr val="FFFFFF"/>
                </a:solidFill>
                <a:latin typeface="Carlito"/>
                <a:cs typeface="Carlito"/>
              </a:rPr>
              <a:t>sequence of</a:t>
            </a:r>
            <a:r>
              <a:rPr sz="2200" spc="65" dirty="0">
                <a:solidFill>
                  <a:srgbClr val="FFFFFF"/>
                </a:solidFill>
                <a:latin typeface="Carlito"/>
                <a:cs typeface="Carlito"/>
              </a:rPr>
              <a:t> </a:t>
            </a:r>
            <a:r>
              <a:rPr sz="2200" spc="-15" dirty="0">
                <a:solidFill>
                  <a:srgbClr val="FFFFFF"/>
                </a:solidFill>
                <a:latin typeface="Carlito"/>
                <a:cs typeface="Carlito"/>
              </a:rPr>
              <a:t>characters</a:t>
            </a:r>
            <a:endParaRPr sz="2200" dirty="0">
              <a:latin typeface="Carlito"/>
              <a:cs typeface="Carlito"/>
            </a:endParaRPr>
          </a:p>
          <a:p>
            <a:pPr marL="195580" indent="-182880">
              <a:lnSpc>
                <a:spcPct val="100000"/>
              </a:lnSpc>
              <a:spcBef>
                <a:spcPts val="530"/>
              </a:spcBef>
              <a:buClr>
                <a:srgbClr val="FF8500"/>
              </a:buClr>
              <a:buFont typeface="Wingdings"/>
              <a:buChar char=""/>
              <a:tabLst>
                <a:tab pos="195580" algn="l"/>
              </a:tabLst>
            </a:pPr>
            <a:r>
              <a:rPr sz="2200" spc="-20" dirty="0">
                <a:solidFill>
                  <a:srgbClr val="FFFFFF"/>
                </a:solidFill>
                <a:latin typeface="Carlito"/>
                <a:cs typeface="Carlito"/>
              </a:rPr>
              <a:t>May </a:t>
            </a:r>
            <a:r>
              <a:rPr sz="2200" spc="-5" dirty="0">
                <a:solidFill>
                  <a:srgbClr val="FFFFFF"/>
                </a:solidFill>
                <a:latin typeface="Carlito"/>
                <a:cs typeface="Carlito"/>
              </a:rPr>
              <a:t>or </a:t>
            </a:r>
            <a:r>
              <a:rPr sz="2200" spc="-15" dirty="0">
                <a:solidFill>
                  <a:srgbClr val="FFFFFF"/>
                </a:solidFill>
                <a:latin typeface="Carlito"/>
                <a:cs typeface="Carlito"/>
              </a:rPr>
              <a:t>may </a:t>
            </a:r>
            <a:r>
              <a:rPr sz="2200" spc="-10" dirty="0">
                <a:solidFill>
                  <a:srgbClr val="FFFFFF"/>
                </a:solidFill>
                <a:latin typeface="Carlito"/>
                <a:cs typeface="Carlito"/>
              </a:rPr>
              <a:t>not </a:t>
            </a:r>
            <a:r>
              <a:rPr sz="2200" spc="-20" dirty="0">
                <a:solidFill>
                  <a:srgbClr val="FFFFFF"/>
                </a:solidFill>
                <a:latin typeface="Carlito"/>
                <a:cs typeface="Carlito"/>
              </a:rPr>
              <a:t>have </a:t>
            </a:r>
            <a:r>
              <a:rPr sz="2200" spc="-5" dirty="0">
                <a:solidFill>
                  <a:srgbClr val="FFFFFF"/>
                </a:solidFill>
                <a:latin typeface="Carlito"/>
                <a:cs typeface="Carlito"/>
              </a:rPr>
              <a:t>a </a:t>
            </a:r>
            <a:r>
              <a:rPr sz="2200" spc="-10" dirty="0">
                <a:solidFill>
                  <a:srgbClr val="FFFFFF"/>
                </a:solidFill>
                <a:latin typeface="Carlito"/>
                <a:cs typeface="Carlito"/>
              </a:rPr>
              <a:t>common</a:t>
            </a:r>
            <a:r>
              <a:rPr sz="2200" spc="80" dirty="0">
                <a:solidFill>
                  <a:srgbClr val="FFFFFF"/>
                </a:solidFill>
                <a:latin typeface="Carlito"/>
                <a:cs typeface="Carlito"/>
              </a:rPr>
              <a:t> </a:t>
            </a:r>
            <a:r>
              <a:rPr sz="2200" spc="-10" dirty="0">
                <a:solidFill>
                  <a:srgbClr val="FFFFFF"/>
                </a:solidFill>
                <a:latin typeface="Carlito"/>
                <a:cs typeface="Carlito"/>
              </a:rPr>
              <a:t>section</a:t>
            </a:r>
            <a:endParaRPr sz="2200" dirty="0">
              <a:latin typeface="Carlito"/>
              <a:cs typeface="Carlito"/>
            </a:endParaRPr>
          </a:p>
          <a:p>
            <a:pPr marL="195580" indent="-182880">
              <a:lnSpc>
                <a:spcPct val="100000"/>
              </a:lnSpc>
              <a:spcBef>
                <a:spcPts val="530"/>
              </a:spcBef>
              <a:buClr>
                <a:srgbClr val="FF8500"/>
              </a:buClr>
              <a:buFont typeface="Wingdings"/>
              <a:buChar char=""/>
              <a:tabLst>
                <a:tab pos="195580" algn="l"/>
              </a:tabLst>
            </a:pPr>
            <a:r>
              <a:rPr sz="2200" spc="-15" dirty="0">
                <a:solidFill>
                  <a:srgbClr val="FFFFFF"/>
                </a:solidFill>
                <a:latin typeface="Carlito"/>
                <a:cs typeface="Carlito"/>
              </a:rPr>
              <a:t>Disadvantage</a:t>
            </a:r>
            <a:endParaRPr sz="2200" dirty="0">
              <a:latin typeface="Carlito"/>
              <a:cs typeface="Carlito"/>
            </a:endParaRPr>
          </a:p>
          <a:p>
            <a:pPr marL="467995" lvl="1" indent="-183515">
              <a:lnSpc>
                <a:spcPct val="100000"/>
              </a:lnSpc>
              <a:spcBef>
                <a:spcPts val="530"/>
              </a:spcBef>
              <a:buClr>
                <a:srgbClr val="FF8500"/>
              </a:buClr>
              <a:buFont typeface="Wingdings"/>
              <a:buChar char=""/>
              <a:tabLst>
                <a:tab pos="468630" algn="l"/>
              </a:tabLst>
            </a:pPr>
            <a:r>
              <a:rPr sz="2200" spc="-5" dirty="0">
                <a:solidFill>
                  <a:srgbClr val="FFFFFF"/>
                </a:solidFill>
                <a:latin typeface="Carlito"/>
                <a:cs typeface="Carlito"/>
              </a:rPr>
              <a:t>It </a:t>
            </a:r>
            <a:r>
              <a:rPr sz="2200" spc="-10" dirty="0">
                <a:solidFill>
                  <a:srgbClr val="FFFFFF"/>
                </a:solidFill>
                <a:latin typeface="Carlito"/>
                <a:cs typeface="Carlito"/>
              </a:rPr>
              <a:t>cannot </a:t>
            </a:r>
            <a:r>
              <a:rPr sz="2200" spc="-5" dirty="0">
                <a:solidFill>
                  <a:srgbClr val="FFFFFF"/>
                </a:solidFill>
                <a:latin typeface="Carlito"/>
                <a:cs typeface="Carlito"/>
              </a:rPr>
              <a:t>be </a:t>
            </a:r>
            <a:r>
              <a:rPr sz="2200" spc="-10" dirty="0">
                <a:solidFill>
                  <a:srgbClr val="FFFFFF"/>
                </a:solidFill>
                <a:latin typeface="Carlito"/>
                <a:cs typeface="Carlito"/>
              </a:rPr>
              <a:t>used </a:t>
            </a:r>
            <a:r>
              <a:rPr sz="2200" spc="-5" dirty="0">
                <a:solidFill>
                  <a:srgbClr val="FFFFFF"/>
                </a:solidFill>
                <a:latin typeface="Carlito"/>
                <a:cs typeface="Carlito"/>
              </a:rPr>
              <a:t>in a </a:t>
            </a:r>
            <a:r>
              <a:rPr sz="2200" spc="-15" dirty="0">
                <a:solidFill>
                  <a:srgbClr val="FFFFFF"/>
                </a:solidFill>
                <a:latin typeface="Carlito"/>
                <a:cs typeface="Carlito"/>
              </a:rPr>
              <a:t>large</a:t>
            </a:r>
            <a:r>
              <a:rPr sz="2200" spc="20" dirty="0">
                <a:solidFill>
                  <a:srgbClr val="FFFFFF"/>
                </a:solidFill>
                <a:latin typeface="Carlito"/>
                <a:cs typeface="Carlito"/>
              </a:rPr>
              <a:t> </a:t>
            </a:r>
            <a:r>
              <a:rPr sz="2200" spc="-20" dirty="0">
                <a:solidFill>
                  <a:srgbClr val="FFFFFF"/>
                </a:solidFill>
                <a:latin typeface="Carlito"/>
                <a:cs typeface="Carlito"/>
              </a:rPr>
              <a:t>system</a:t>
            </a:r>
            <a:endParaRPr sz="2200" dirty="0">
              <a:latin typeface="Carlito"/>
              <a:cs typeface="Carlito"/>
            </a:endParaRPr>
          </a:p>
          <a:p>
            <a:pPr marL="467995" lvl="1" indent="-183515">
              <a:lnSpc>
                <a:spcPct val="100000"/>
              </a:lnSpc>
              <a:spcBef>
                <a:spcPts val="525"/>
              </a:spcBef>
              <a:buClr>
                <a:srgbClr val="FF8500"/>
              </a:buClr>
              <a:buFont typeface="Wingdings"/>
              <a:buChar char=""/>
              <a:tabLst>
                <a:tab pos="468630" algn="l"/>
              </a:tabLst>
            </a:pPr>
            <a:r>
              <a:rPr sz="2200" spc="-5" dirty="0">
                <a:solidFill>
                  <a:srgbClr val="FFFFFF"/>
                </a:solidFill>
                <a:latin typeface="Carlito"/>
                <a:cs typeface="Carlito"/>
              </a:rPr>
              <a:t>It </a:t>
            </a:r>
            <a:r>
              <a:rPr sz="2200" spc="-10" dirty="0">
                <a:solidFill>
                  <a:srgbClr val="FFFFFF"/>
                </a:solidFill>
                <a:latin typeface="Carlito"/>
                <a:cs typeface="Carlito"/>
              </a:rPr>
              <a:t>must </a:t>
            </a:r>
            <a:r>
              <a:rPr sz="2200" spc="-5" dirty="0">
                <a:solidFill>
                  <a:srgbClr val="FFFFFF"/>
                </a:solidFill>
                <a:latin typeface="Carlito"/>
                <a:cs typeface="Carlito"/>
              </a:rPr>
              <a:t>be </a:t>
            </a:r>
            <a:r>
              <a:rPr sz="2200" spc="-15" dirty="0">
                <a:solidFill>
                  <a:srgbClr val="FFFFFF"/>
                </a:solidFill>
                <a:latin typeface="Carlito"/>
                <a:cs typeface="Carlito"/>
              </a:rPr>
              <a:t>centrally controlled to avoid </a:t>
            </a:r>
            <a:r>
              <a:rPr sz="2200" spc="-5" dirty="0">
                <a:solidFill>
                  <a:srgbClr val="FFFFFF"/>
                </a:solidFill>
                <a:latin typeface="Carlito"/>
                <a:cs typeface="Carlito"/>
              </a:rPr>
              <a:t>ambiguity</a:t>
            </a:r>
            <a:r>
              <a:rPr sz="2200" spc="105" dirty="0">
                <a:solidFill>
                  <a:srgbClr val="FFFFFF"/>
                </a:solidFill>
                <a:latin typeface="Carlito"/>
                <a:cs typeface="Carlito"/>
              </a:rPr>
              <a:t> </a:t>
            </a:r>
            <a:r>
              <a:rPr sz="2200" spc="-5" dirty="0">
                <a:solidFill>
                  <a:srgbClr val="FFFFFF"/>
                </a:solidFill>
                <a:latin typeface="Carlito"/>
                <a:cs typeface="Carlito"/>
              </a:rPr>
              <a:t>and</a:t>
            </a:r>
            <a:endParaRPr sz="2200" dirty="0">
              <a:latin typeface="Carlito"/>
              <a:cs typeface="Carlito"/>
            </a:endParaRPr>
          </a:p>
          <a:p>
            <a:pPr marL="467995">
              <a:lnSpc>
                <a:spcPct val="100000"/>
              </a:lnSpc>
              <a:spcBef>
                <a:spcPts val="5"/>
              </a:spcBef>
            </a:pPr>
            <a:r>
              <a:rPr sz="2200" spc="-10" dirty="0">
                <a:solidFill>
                  <a:srgbClr val="FFFFFF"/>
                </a:solidFill>
                <a:latin typeface="Carlito"/>
                <a:cs typeface="Carlito"/>
              </a:rPr>
              <a:t>duplication.</a:t>
            </a:r>
            <a:endParaRPr sz="22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4</a:t>
            </a:fld>
            <a:endParaRPr lang="en-US"/>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57090" name="Rectangle 2"/>
          <p:cNvSpPr>
            <a:spLocks noChangeArrowheads="1"/>
          </p:cNvSpPr>
          <p:nvPr/>
        </p:nvSpPr>
        <p:spPr bwMode="auto">
          <a:xfrm>
            <a:off x="0" y="-76200"/>
            <a:ext cx="9144000" cy="1028700"/>
          </a:xfrm>
          <a:prstGeom prst="rect">
            <a:avLst/>
          </a:prstGeom>
          <a:solidFill>
            <a:srgbClr val="33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a:effectLst>
                <a:outerShdw blurRad="38100" dist="38100" dir="2700000" algn="tl">
                  <a:srgbClr val="FFFFFF"/>
                </a:outerShdw>
              </a:effectLst>
              <a:latin typeface="Times New Roman" pitchFamily="18" charset="0"/>
            </a:endParaRPr>
          </a:p>
        </p:txBody>
      </p:sp>
      <p:sp>
        <p:nvSpPr>
          <p:cNvPr id="857091" name="Text Box 3"/>
          <p:cNvSpPr txBox="1">
            <a:spLocks noChangeArrowheads="1"/>
          </p:cNvSpPr>
          <p:nvPr/>
        </p:nvSpPr>
        <p:spPr bwMode="auto">
          <a:xfrm>
            <a:off x="228600" y="57150"/>
            <a:ext cx="9067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b="1" dirty="0" smtClean="0">
                <a:latin typeface="Times" pitchFamily="18" charset="0"/>
              </a:rPr>
              <a:t>SIMPLE </a:t>
            </a:r>
            <a:r>
              <a:rPr lang="en-US" b="1" dirty="0">
                <a:latin typeface="Times" pitchFamily="18" charset="0"/>
              </a:rPr>
              <a:t>NETWORK </a:t>
            </a:r>
            <a:r>
              <a:rPr lang="en-US" b="1" dirty="0" smtClean="0">
                <a:latin typeface="Times" pitchFamily="18" charset="0"/>
              </a:rPr>
              <a:t>MANAGEMENT PROTOCOL </a:t>
            </a:r>
            <a:r>
              <a:rPr lang="en-US" b="1" dirty="0">
                <a:latin typeface="Times" pitchFamily="18" charset="0"/>
              </a:rPr>
              <a:t>(SNMP)</a:t>
            </a:r>
          </a:p>
        </p:txBody>
      </p:sp>
      <p:sp>
        <p:nvSpPr>
          <p:cNvPr id="857092" name="Text Box 4"/>
          <p:cNvSpPr txBox="1">
            <a:spLocks noChangeArrowheads="1"/>
          </p:cNvSpPr>
          <p:nvPr/>
        </p:nvSpPr>
        <p:spPr bwMode="auto">
          <a:xfrm>
            <a:off x="8229602" y="4800600"/>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sz="1800">
              <a:latin typeface="Times New Roman" pitchFamily="18" charset="0"/>
            </a:endParaRPr>
          </a:p>
        </p:txBody>
      </p:sp>
      <p:sp>
        <p:nvSpPr>
          <p:cNvPr id="857093" name="Rectangle 5"/>
          <p:cNvSpPr>
            <a:spLocks noChangeArrowheads="1"/>
          </p:cNvSpPr>
          <p:nvPr/>
        </p:nvSpPr>
        <p:spPr bwMode="auto">
          <a:xfrm>
            <a:off x="304800" y="2190750"/>
            <a:ext cx="8534400"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just" eaLnBrk="1" hangingPunct="1"/>
            <a:r>
              <a:rPr lang="en-US" sz="2800" b="1" dirty="0">
                <a:solidFill>
                  <a:schemeClr val="bg1"/>
                </a:solidFill>
                <a:latin typeface="Times New Roman" pitchFamily="18" charset="0"/>
              </a:rPr>
              <a:t>The Simple Network Management Protocol (SNMP) is a framework for managing devices in an internet using the TCP/IP protocol suite. It provides a set of fundamental operations for monitoring and maintaining an internet</a:t>
            </a:r>
            <a:r>
              <a:rPr lang="en-US" sz="2800" i="1" dirty="0">
                <a:effectLst>
                  <a:outerShdw blurRad="38100" dist="38100" dir="2700000" algn="tl">
                    <a:srgbClr val="C0C0C0"/>
                  </a:outerShdw>
                </a:effectLst>
                <a:latin typeface="Times New Roman" pitchFamily="18" charset="0"/>
              </a:rPr>
              <a:t>.</a:t>
            </a:r>
          </a:p>
        </p:txBody>
      </p:sp>
      <p:sp>
        <p:nvSpPr>
          <p:cNvPr id="2" name="Slide Number Placeholder 1"/>
          <p:cNvSpPr>
            <a:spLocks noGrp="1"/>
          </p:cNvSpPr>
          <p:nvPr>
            <p:ph type="sldNum" sz="quarter" idx="7"/>
          </p:nvPr>
        </p:nvSpPr>
        <p:spPr/>
        <p:txBody>
          <a:bodyPr/>
          <a:lstStyle/>
          <a:p>
            <a:fld id="{B6F15528-21DE-4FAA-801E-634DDDAF4B2B}" type="slidenum">
              <a:rPr lang="en-US" smtClean="0"/>
              <a:t>40</a:t>
            </a:fld>
            <a:endParaRPr lang="en-US"/>
          </a:p>
        </p:txBody>
      </p:sp>
    </p:spTree>
    <p:extLst>
      <p:ext uri="{BB962C8B-B14F-4D97-AF65-F5344CB8AC3E}">
        <p14:creationId xmlns:p14="http://schemas.microsoft.com/office/powerpoint/2010/main" val="404199254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62" name="Line 2"/>
          <p:cNvSpPr>
            <a:spLocks noChangeShapeType="1"/>
          </p:cNvSpPr>
          <p:nvPr/>
        </p:nvSpPr>
        <p:spPr bwMode="auto">
          <a:xfrm>
            <a:off x="152400" y="400050"/>
            <a:ext cx="8763000" cy="0"/>
          </a:xfrm>
          <a:prstGeom prst="line">
            <a:avLst/>
          </a:prstGeom>
          <a:noFill/>
          <a:ln w="762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0163" name="Line 3"/>
          <p:cNvSpPr>
            <a:spLocks noChangeShapeType="1"/>
          </p:cNvSpPr>
          <p:nvPr/>
        </p:nvSpPr>
        <p:spPr bwMode="auto">
          <a:xfrm>
            <a:off x="152400" y="1028700"/>
            <a:ext cx="8763000" cy="0"/>
          </a:xfrm>
          <a:prstGeom prst="line">
            <a:avLst/>
          </a:prstGeom>
          <a:noFill/>
          <a:ln w="1905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0164" name="Text Box 4"/>
          <p:cNvSpPr txBox="1">
            <a:spLocks noChangeArrowheads="1"/>
          </p:cNvSpPr>
          <p:nvPr/>
        </p:nvSpPr>
        <p:spPr bwMode="auto">
          <a:xfrm>
            <a:off x="304801" y="571501"/>
            <a:ext cx="184069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400" dirty="0" smtClean="0">
                <a:solidFill>
                  <a:schemeClr val="folHlink"/>
                </a:solidFill>
                <a:latin typeface="Times New Roman" pitchFamily="18" charset="0"/>
              </a:rPr>
              <a:t> </a:t>
            </a:r>
            <a:r>
              <a:rPr lang="en-US" sz="2000" b="1" i="1" dirty="0">
                <a:solidFill>
                  <a:schemeClr val="bg1"/>
                </a:solidFill>
                <a:latin typeface="Times New Roman" pitchFamily="18" charset="0"/>
              </a:rPr>
              <a:t>SNMP concept</a:t>
            </a:r>
          </a:p>
        </p:txBody>
      </p:sp>
      <p:sp>
        <p:nvSpPr>
          <p:cNvPr id="860165" name="Line 5"/>
          <p:cNvSpPr>
            <a:spLocks noChangeShapeType="1"/>
          </p:cNvSpPr>
          <p:nvPr/>
        </p:nvSpPr>
        <p:spPr bwMode="auto">
          <a:xfrm>
            <a:off x="152400" y="4686300"/>
            <a:ext cx="8763000" cy="0"/>
          </a:xfrm>
          <a:prstGeom prst="line">
            <a:avLst/>
          </a:prstGeom>
          <a:noFill/>
          <a:ln w="762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860167"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116" y="1714500"/>
            <a:ext cx="6389687" cy="1885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7"/>
          </p:nvPr>
        </p:nvSpPr>
        <p:spPr/>
        <p:txBody>
          <a:bodyPr/>
          <a:lstStyle/>
          <a:p>
            <a:fld id="{B6F15528-21DE-4FAA-801E-634DDDAF4B2B}" type="slidenum">
              <a:rPr lang="en-US" smtClean="0"/>
              <a:t>41</a:t>
            </a:fld>
            <a:endParaRPr lang="en-US"/>
          </a:p>
        </p:txBody>
      </p:sp>
    </p:spTree>
    <p:extLst>
      <p:ext uri="{BB962C8B-B14F-4D97-AF65-F5344CB8AC3E}">
        <p14:creationId xmlns:p14="http://schemas.microsoft.com/office/powerpoint/2010/main" val="56933380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6" name="Line 2"/>
          <p:cNvSpPr>
            <a:spLocks noChangeShapeType="1"/>
          </p:cNvSpPr>
          <p:nvPr/>
        </p:nvSpPr>
        <p:spPr bwMode="auto">
          <a:xfrm>
            <a:off x="152400" y="400050"/>
            <a:ext cx="8763000" cy="0"/>
          </a:xfrm>
          <a:prstGeom prst="line">
            <a:avLst/>
          </a:prstGeom>
          <a:noFill/>
          <a:ln w="762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1187" name="Line 3"/>
          <p:cNvSpPr>
            <a:spLocks noChangeShapeType="1"/>
          </p:cNvSpPr>
          <p:nvPr/>
        </p:nvSpPr>
        <p:spPr bwMode="auto">
          <a:xfrm>
            <a:off x="152400" y="1028700"/>
            <a:ext cx="8763000" cy="0"/>
          </a:xfrm>
          <a:prstGeom prst="line">
            <a:avLst/>
          </a:prstGeom>
          <a:noFill/>
          <a:ln w="1905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1188" name="Text Box 4"/>
          <p:cNvSpPr txBox="1">
            <a:spLocks noChangeArrowheads="1"/>
          </p:cNvSpPr>
          <p:nvPr/>
        </p:nvSpPr>
        <p:spPr bwMode="auto">
          <a:xfrm>
            <a:off x="304802" y="571501"/>
            <a:ext cx="724108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400" b="1" dirty="0" smtClean="0">
                <a:solidFill>
                  <a:schemeClr val="bg1"/>
                </a:solidFill>
                <a:latin typeface="Times New Roman" pitchFamily="18" charset="0"/>
              </a:rPr>
              <a:t> </a:t>
            </a:r>
            <a:r>
              <a:rPr lang="en-US" sz="2400" b="1" dirty="0">
                <a:solidFill>
                  <a:schemeClr val="bg1"/>
                </a:solidFill>
                <a:latin typeface="Times New Roman" pitchFamily="18" charset="0"/>
              </a:rPr>
              <a:t>Components of network management on the Internet</a:t>
            </a:r>
          </a:p>
        </p:txBody>
      </p:sp>
      <p:sp>
        <p:nvSpPr>
          <p:cNvPr id="861189" name="Line 5"/>
          <p:cNvSpPr>
            <a:spLocks noChangeShapeType="1"/>
          </p:cNvSpPr>
          <p:nvPr/>
        </p:nvSpPr>
        <p:spPr bwMode="auto">
          <a:xfrm>
            <a:off x="152400" y="4686300"/>
            <a:ext cx="8763000" cy="0"/>
          </a:xfrm>
          <a:prstGeom prst="line">
            <a:avLst/>
          </a:prstGeom>
          <a:noFill/>
          <a:ln w="762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86119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578" y="1514475"/>
            <a:ext cx="7307263" cy="2113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 name="Straight Arrow Connector 2"/>
          <p:cNvCxnSpPr/>
          <p:nvPr/>
        </p:nvCxnSpPr>
        <p:spPr>
          <a:xfrm flipH="1">
            <a:off x="3200400" y="2571155"/>
            <a:ext cx="228600" cy="2291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5410200" y="2571154"/>
            <a:ext cx="533400" cy="22919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7"/>
          </p:nvPr>
        </p:nvSpPr>
        <p:spPr/>
        <p:txBody>
          <a:bodyPr/>
          <a:lstStyle/>
          <a:p>
            <a:fld id="{B6F15528-21DE-4FAA-801E-634DDDAF4B2B}" type="slidenum">
              <a:rPr lang="en-US" smtClean="0"/>
              <a:t>42</a:t>
            </a:fld>
            <a:endParaRPr lang="en-US"/>
          </a:p>
        </p:txBody>
      </p:sp>
      <p:sp>
        <p:nvSpPr>
          <p:cNvPr id="6" name="Down Arrow 5"/>
          <p:cNvSpPr/>
          <p:nvPr/>
        </p:nvSpPr>
        <p:spPr>
          <a:xfrm>
            <a:off x="2286000" y="3333750"/>
            <a:ext cx="304800" cy="609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371600" y="3943350"/>
            <a:ext cx="2655855" cy="646331"/>
          </a:xfrm>
          <a:prstGeom prst="rect">
            <a:avLst/>
          </a:prstGeom>
          <a:noFill/>
        </p:spPr>
        <p:txBody>
          <a:bodyPr wrap="none" rtlCol="0">
            <a:spAutoFit/>
          </a:bodyPr>
          <a:lstStyle/>
          <a:p>
            <a:r>
              <a:rPr lang="en-US" dirty="0" smtClean="0">
                <a:solidFill>
                  <a:schemeClr val="bg1"/>
                </a:solidFill>
              </a:rPr>
              <a:t>Structure of management </a:t>
            </a:r>
          </a:p>
          <a:p>
            <a:r>
              <a:rPr lang="en-US" dirty="0" smtClean="0">
                <a:solidFill>
                  <a:schemeClr val="bg1"/>
                </a:solidFill>
              </a:rPr>
              <a:t>Information</a:t>
            </a:r>
            <a:endParaRPr lang="en-US" dirty="0">
              <a:solidFill>
                <a:schemeClr val="bg1"/>
              </a:solidFill>
            </a:endParaRPr>
          </a:p>
        </p:txBody>
      </p:sp>
      <p:sp>
        <p:nvSpPr>
          <p:cNvPr id="14" name="Down Arrow 13"/>
          <p:cNvSpPr/>
          <p:nvPr/>
        </p:nvSpPr>
        <p:spPr>
          <a:xfrm>
            <a:off x="6553200" y="3333750"/>
            <a:ext cx="304800" cy="609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5377672" y="3943349"/>
            <a:ext cx="3102581" cy="369332"/>
          </a:xfrm>
          <a:prstGeom prst="rect">
            <a:avLst/>
          </a:prstGeom>
          <a:noFill/>
        </p:spPr>
        <p:txBody>
          <a:bodyPr wrap="none" rtlCol="0">
            <a:spAutoFit/>
          </a:bodyPr>
          <a:lstStyle/>
          <a:p>
            <a:r>
              <a:rPr lang="en-US" dirty="0" smtClean="0">
                <a:solidFill>
                  <a:schemeClr val="bg1"/>
                </a:solidFill>
              </a:rPr>
              <a:t>Management Information Base</a:t>
            </a:r>
          </a:p>
        </p:txBody>
      </p:sp>
    </p:spTree>
    <p:extLst>
      <p:ext uri="{BB962C8B-B14F-4D97-AF65-F5344CB8AC3E}">
        <p14:creationId xmlns:p14="http://schemas.microsoft.com/office/powerpoint/2010/main" val="41906334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4738" name="Rectangle 2"/>
          <p:cNvSpPr>
            <a:spLocks noChangeArrowheads="1"/>
          </p:cNvSpPr>
          <p:nvPr/>
        </p:nvSpPr>
        <p:spPr bwMode="ltGray">
          <a:xfrm>
            <a:off x="366713" y="80964"/>
            <a:ext cx="438150" cy="355997"/>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4739" name="Rectangle 3"/>
          <p:cNvSpPr>
            <a:spLocks noChangeArrowheads="1"/>
          </p:cNvSpPr>
          <p:nvPr/>
        </p:nvSpPr>
        <p:spPr bwMode="ltGray">
          <a:xfrm>
            <a:off x="749303" y="80964"/>
            <a:ext cx="328613" cy="355997"/>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4740" name="Rectangle 4"/>
          <p:cNvSpPr>
            <a:spLocks noChangeArrowheads="1"/>
          </p:cNvSpPr>
          <p:nvPr/>
        </p:nvSpPr>
        <p:spPr bwMode="ltGray">
          <a:xfrm>
            <a:off x="490540" y="397670"/>
            <a:ext cx="422275" cy="355997"/>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4741" name="Rectangle 5"/>
          <p:cNvSpPr>
            <a:spLocks noChangeArrowheads="1"/>
          </p:cNvSpPr>
          <p:nvPr/>
        </p:nvSpPr>
        <p:spPr bwMode="ltGray">
          <a:xfrm>
            <a:off x="860425" y="397670"/>
            <a:ext cx="368300" cy="355997"/>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4742" name="Rectangle 6"/>
          <p:cNvSpPr>
            <a:spLocks noChangeArrowheads="1"/>
          </p:cNvSpPr>
          <p:nvPr/>
        </p:nvSpPr>
        <p:spPr bwMode="ltGray">
          <a:xfrm>
            <a:off x="76200" y="342901"/>
            <a:ext cx="560388" cy="316706"/>
          </a:xfrm>
          <a:prstGeom prst="rect">
            <a:avLst/>
          </a:prstGeom>
          <a:gradFill rotWithShape="0">
            <a:gsLst>
              <a:gs pos="0">
                <a:schemeClr val="bg1"/>
              </a:gs>
              <a:gs pos="100000">
                <a:schemeClr val="hlink"/>
              </a:gs>
            </a:gsLst>
            <a:lin ang="189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4743" name="Rectangle 7"/>
          <p:cNvSpPr>
            <a:spLocks noChangeArrowheads="1"/>
          </p:cNvSpPr>
          <p:nvPr/>
        </p:nvSpPr>
        <p:spPr bwMode="gray">
          <a:xfrm>
            <a:off x="711200" y="1"/>
            <a:ext cx="31750" cy="78938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4744" name="Rectangle 8"/>
          <p:cNvSpPr>
            <a:spLocks noChangeArrowheads="1"/>
          </p:cNvSpPr>
          <p:nvPr/>
        </p:nvSpPr>
        <p:spPr bwMode="gray">
          <a:xfrm>
            <a:off x="442916" y="400051"/>
            <a:ext cx="8226425" cy="23813"/>
          </a:xfrm>
          <a:prstGeom prst="rect">
            <a:avLst/>
          </a:prstGeom>
          <a:gradFill rotWithShape="0">
            <a:gsLst>
              <a:gs pos="0">
                <a:schemeClr val="bg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4745" name="Line 9"/>
          <p:cNvSpPr>
            <a:spLocks noChangeShapeType="1"/>
          </p:cNvSpPr>
          <p:nvPr/>
        </p:nvSpPr>
        <p:spPr bwMode="auto">
          <a:xfrm>
            <a:off x="479428" y="2266950"/>
            <a:ext cx="8153400" cy="0"/>
          </a:xfrm>
          <a:prstGeom prst="line">
            <a:avLst/>
          </a:prstGeom>
          <a:noFill/>
          <a:ln w="76200">
            <a:solidFill>
              <a:srgbClr val="00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4746" name="Line 10"/>
          <p:cNvSpPr>
            <a:spLocks noChangeShapeType="1"/>
          </p:cNvSpPr>
          <p:nvPr/>
        </p:nvSpPr>
        <p:spPr bwMode="auto">
          <a:xfrm>
            <a:off x="458788" y="3543300"/>
            <a:ext cx="8153400" cy="0"/>
          </a:xfrm>
          <a:prstGeom prst="line">
            <a:avLst/>
          </a:prstGeom>
          <a:noFill/>
          <a:ln w="76200">
            <a:solidFill>
              <a:srgbClr val="00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4747" name="Rectangle 11"/>
          <p:cNvSpPr>
            <a:spLocks noChangeArrowheads="1"/>
          </p:cNvSpPr>
          <p:nvPr/>
        </p:nvSpPr>
        <p:spPr bwMode="auto">
          <a:xfrm>
            <a:off x="442916" y="2268753"/>
            <a:ext cx="8077200" cy="923330"/>
          </a:xfrm>
          <a:prstGeom prst="rect">
            <a:avLst/>
          </a:prstGeom>
          <a:solidFill>
            <a:srgbClr val="99FF33"/>
          </a:solidFill>
          <a:ln>
            <a:noFill/>
          </a:ln>
          <a:effectLst/>
          <a:extLst>
            <a:ext uri="{91240B29-F687-4F45-9708-019B960494DF}">
              <a14:hiddenLine xmlns:a14="http://schemas.microsoft.com/office/drawing/2010/main" w="76200" algn="ctr">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dirty="0"/>
              <a:t>SNMP defines the format of packets exchanged between a manager and</a:t>
            </a:r>
          </a:p>
          <a:p>
            <a:pPr algn="ctr"/>
            <a:r>
              <a:rPr lang="en-US" dirty="0"/>
              <a:t>an agent. It reads and changes the status (values) of objects (variables) </a:t>
            </a:r>
          </a:p>
          <a:p>
            <a:pPr algn="ctr"/>
            <a:r>
              <a:rPr lang="en-US" dirty="0"/>
              <a:t>in SNMP packets.</a:t>
            </a:r>
          </a:p>
        </p:txBody>
      </p:sp>
      <p:sp>
        <p:nvSpPr>
          <p:cNvPr id="2" name="Slide Number Placeholder 1"/>
          <p:cNvSpPr>
            <a:spLocks noGrp="1"/>
          </p:cNvSpPr>
          <p:nvPr>
            <p:ph type="sldNum" sz="quarter" idx="7"/>
          </p:nvPr>
        </p:nvSpPr>
        <p:spPr/>
        <p:txBody>
          <a:bodyPr/>
          <a:lstStyle/>
          <a:p>
            <a:fld id="{B6F15528-21DE-4FAA-801E-634DDDAF4B2B}" type="slidenum">
              <a:rPr lang="en-US" smtClean="0"/>
              <a:t>43</a:t>
            </a:fld>
            <a:endParaRPr lang="en-US"/>
          </a:p>
        </p:txBody>
      </p:sp>
    </p:spTree>
    <p:extLst>
      <p:ext uri="{BB962C8B-B14F-4D97-AF65-F5344CB8AC3E}">
        <p14:creationId xmlns:p14="http://schemas.microsoft.com/office/powerpoint/2010/main" val="285778126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762" name="Rectangle 2"/>
          <p:cNvSpPr>
            <a:spLocks noChangeArrowheads="1"/>
          </p:cNvSpPr>
          <p:nvPr/>
        </p:nvSpPr>
        <p:spPr bwMode="ltGray">
          <a:xfrm>
            <a:off x="366713" y="80964"/>
            <a:ext cx="438150" cy="355997"/>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5763" name="Rectangle 3"/>
          <p:cNvSpPr>
            <a:spLocks noChangeArrowheads="1"/>
          </p:cNvSpPr>
          <p:nvPr/>
        </p:nvSpPr>
        <p:spPr bwMode="ltGray">
          <a:xfrm>
            <a:off x="749303" y="80964"/>
            <a:ext cx="328613" cy="355997"/>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5764" name="Rectangle 4"/>
          <p:cNvSpPr>
            <a:spLocks noChangeArrowheads="1"/>
          </p:cNvSpPr>
          <p:nvPr/>
        </p:nvSpPr>
        <p:spPr bwMode="ltGray">
          <a:xfrm>
            <a:off x="490540" y="397670"/>
            <a:ext cx="422275" cy="355997"/>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5765" name="Rectangle 5"/>
          <p:cNvSpPr>
            <a:spLocks noChangeArrowheads="1"/>
          </p:cNvSpPr>
          <p:nvPr/>
        </p:nvSpPr>
        <p:spPr bwMode="ltGray">
          <a:xfrm>
            <a:off x="860425" y="397670"/>
            <a:ext cx="368300" cy="355997"/>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5766" name="Rectangle 6"/>
          <p:cNvSpPr>
            <a:spLocks noChangeArrowheads="1"/>
          </p:cNvSpPr>
          <p:nvPr/>
        </p:nvSpPr>
        <p:spPr bwMode="ltGray">
          <a:xfrm>
            <a:off x="76200" y="342901"/>
            <a:ext cx="560388" cy="316706"/>
          </a:xfrm>
          <a:prstGeom prst="rect">
            <a:avLst/>
          </a:prstGeom>
          <a:gradFill rotWithShape="0">
            <a:gsLst>
              <a:gs pos="0">
                <a:schemeClr val="bg1"/>
              </a:gs>
              <a:gs pos="100000">
                <a:schemeClr val="hlink"/>
              </a:gs>
            </a:gsLst>
            <a:lin ang="189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5767" name="Rectangle 7"/>
          <p:cNvSpPr>
            <a:spLocks noChangeArrowheads="1"/>
          </p:cNvSpPr>
          <p:nvPr/>
        </p:nvSpPr>
        <p:spPr bwMode="gray">
          <a:xfrm>
            <a:off x="711200" y="1"/>
            <a:ext cx="31750" cy="78938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5768" name="Rectangle 8"/>
          <p:cNvSpPr>
            <a:spLocks noChangeArrowheads="1"/>
          </p:cNvSpPr>
          <p:nvPr/>
        </p:nvSpPr>
        <p:spPr bwMode="gray">
          <a:xfrm>
            <a:off x="442916" y="400051"/>
            <a:ext cx="8226425" cy="23813"/>
          </a:xfrm>
          <a:prstGeom prst="rect">
            <a:avLst/>
          </a:prstGeom>
          <a:gradFill rotWithShape="0">
            <a:gsLst>
              <a:gs pos="0">
                <a:schemeClr val="bg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5769" name="Line 9"/>
          <p:cNvSpPr>
            <a:spLocks noChangeShapeType="1"/>
          </p:cNvSpPr>
          <p:nvPr/>
        </p:nvSpPr>
        <p:spPr bwMode="auto">
          <a:xfrm>
            <a:off x="457200" y="1314450"/>
            <a:ext cx="8153400" cy="0"/>
          </a:xfrm>
          <a:prstGeom prst="line">
            <a:avLst/>
          </a:prstGeom>
          <a:noFill/>
          <a:ln w="76200">
            <a:solidFill>
              <a:srgbClr val="00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5770" name="Line 10"/>
          <p:cNvSpPr>
            <a:spLocks noChangeShapeType="1"/>
          </p:cNvSpPr>
          <p:nvPr/>
        </p:nvSpPr>
        <p:spPr bwMode="auto">
          <a:xfrm>
            <a:off x="458788" y="4800600"/>
            <a:ext cx="8153400" cy="0"/>
          </a:xfrm>
          <a:prstGeom prst="line">
            <a:avLst/>
          </a:prstGeom>
          <a:noFill/>
          <a:ln w="76200">
            <a:solidFill>
              <a:srgbClr val="00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5771" name="Rectangle 11"/>
          <p:cNvSpPr>
            <a:spLocks noChangeArrowheads="1"/>
          </p:cNvSpPr>
          <p:nvPr/>
        </p:nvSpPr>
        <p:spPr bwMode="auto">
          <a:xfrm>
            <a:off x="495300" y="1383507"/>
            <a:ext cx="8077200" cy="1200329"/>
          </a:xfrm>
          <a:prstGeom prst="rect">
            <a:avLst/>
          </a:prstGeom>
          <a:solidFill>
            <a:srgbClr val="99FF33"/>
          </a:solidFill>
          <a:ln>
            <a:noFill/>
          </a:ln>
          <a:effectLst/>
          <a:extLst>
            <a:ext uri="{91240B29-F687-4F45-9708-019B960494DF}">
              <a14:hiddenLine xmlns:a14="http://schemas.microsoft.com/office/drawing/2010/main" w="76200" algn="ctr">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dirty="0"/>
              <a:t>SMI defines the general rules for naming objects, defining object types (including</a:t>
            </a:r>
          </a:p>
          <a:p>
            <a:pPr algn="ctr"/>
            <a:r>
              <a:rPr lang="en-US" dirty="0"/>
              <a:t>range and length), and showing how to encode objects and values. SMI does not define the number of objects an entity should manage or name the objects to be managed or define the association between the objects and their values.</a:t>
            </a:r>
          </a:p>
        </p:txBody>
      </p:sp>
      <p:grpSp>
        <p:nvGrpSpPr>
          <p:cNvPr id="885772" name="Group 12"/>
          <p:cNvGrpSpPr>
            <a:grpSpLocks/>
          </p:cNvGrpSpPr>
          <p:nvPr/>
        </p:nvGrpSpPr>
        <p:grpSpPr bwMode="auto">
          <a:xfrm>
            <a:off x="457200" y="832247"/>
            <a:ext cx="1143000" cy="522684"/>
            <a:chOff x="1200" y="1248"/>
            <a:chExt cx="720" cy="439"/>
          </a:xfrm>
        </p:grpSpPr>
        <p:pic>
          <p:nvPicPr>
            <p:cNvPr id="885773" name="Picture 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0" y="1248"/>
              <a:ext cx="720"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85774" name="Text Box 14"/>
            <p:cNvSpPr txBox="1">
              <a:spLocks noChangeArrowheads="1"/>
            </p:cNvSpPr>
            <p:nvPr/>
          </p:nvSpPr>
          <p:spPr bwMode="auto">
            <a:xfrm>
              <a:off x="1284" y="1248"/>
              <a:ext cx="542" cy="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800" i="1">
                  <a:solidFill>
                    <a:schemeClr val="hlink"/>
                  </a:solidFill>
                  <a:latin typeface="Times New Roman" pitchFamily="18" charset="0"/>
                </a:rPr>
                <a:t>Note</a:t>
              </a:r>
            </a:p>
          </p:txBody>
        </p:sp>
      </p:grpSp>
      <p:sp>
        <p:nvSpPr>
          <p:cNvPr id="2" name="Slide Number Placeholder 1"/>
          <p:cNvSpPr>
            <a:spLocks noGrp="1"/>
          </p:cNvSpPr>
          <p:nvPr>
            <p:ph type="sldNum" sz="quarter" idx="7"/>
          </p:nvPr>
        </p:nvSpPr>
        <p:spPr/>
        <p:txBody>
          <a:bodyPr/>
          <a:lstStyle/>
          <a:p>
            <a:fld id="{B6F15528-21DE-4FAA-801E-634DDDAF4B2B}" type="slidenum">
              <a:rPr lang="en-US" smtClean="0"/>
              <a:t>44</a:t>
            </a:fld>
            <a:endParaRPr lang="en-US"/>
          </a:p>
        </p:txBody>
      </p:sp>
    </p:spTree>
    <p:extLst>
      <p:ext uri="{BB962C8B-B14F-4D97-AF65-F5344CB8AC3E}">
        <p14:creationId xmlns:p14="http://schemas.microsoft.com/office/powerpoint/2010/main" val="224426870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6786" name="Rectangle 2"/>
          <p:cNvSpPr>
            <a:spLocks noChangeArrowheads="1"/>
          </p:cNvSpPr>
          <p:nvPr/>
        </p:nvSpPr>
        <p:spPr bwMode="ltGray">
          <a:xfrm>
            <a:off x="366713" y="80964"/>
            <a:ext cx="438150" cy="355997"/>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6787" name="Rectangle 3"/>
          <p:cNvSpPr>
            <a:spLocks noChangeArrowheads="1"/>
          </p:cNvSpPr>
          <p:nvPr/>
        </p:nvSpPr>
        <p:spPr bwMode="ltGray">
          <a:xfrm>
            <a:off x="749303" y="80964"/>
            <a:ext cx="328613" cy="355997"/>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6788" name="Rectangle 4"/>
          <p:cNvSpPr>
            <a:spLocks noChangeArrowheads="1"/>
          </p:cNvSpPr>
          <p:nvPr/>
        </p:nvSpPr>
        <p:spPr bwMode="ltGray">
          <a:xfrm>
            <a:off x="490540" y="397670"/>
            <a:ext cx="422275" cy="355997"/>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6789" name="Rectangle 5"/>
          <p:cNvSpPr>
            <a:spLocks noChangeArrowheads="1"/>
          </p:cNvSpPr>
          <p:nvPr/>
        </p:nvSpPr>
        <p:spPr bwMode="ltGray">
          <a:xfrm>
            <a:off x="860425" y="397670"/>
            <a:ext cx="368300" cy="355997"/>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6790" name="Rectangle 6"/>
          <p:cNvSpPr>
            <a:spLocks noChangeArrowheads="1"/>
          </p:cNvSpPr>
          <p:nvPr/>
        </p:nvSpPr>
        <p:spPr bwMode="ltGray">
          <a:xfrm>
            <a:off x="76200" y="342901"/>
            <a:ext cx="560388" cy="316706"/>
          </a:xfrm>
          <a:prstGeom prst="rect">
            <a:avLst/>
          </a:prstGeom>
          <a:gradFill rotWithShape="0">
            <a:gsLst>
              <a:gs pos="0">
                <a:schemeClr val="bg1"/>
              </a:gs>
              <a:gs pos="100000">
                <a:schemeClr val="hlink"/>
              </a:gs>
            </a:gsLst>
            <a:lin ang="189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6791" name="Rectangle 7"/>
          <p:cNvSpPr>
            <a:spLocks noChangeArrowheads="1"/>
          </p:cNvSpPr>
          <p:nvPr/>
        </p:nvSpPr>
        <p:spPr bwMode="gray">
          <a:xfrm>
            <a:off x="711200" y="1"/>
            <a:ext cx="31750" cy="78938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6792" name="Rectangle 8"/>
          <p:cNvSpPr>
            <a:spLocks noChangeArrowheads="1"/>
          </p:cNvSpPr>
          <p:nvPr/>
        </p:nvSpPr>
        <p:spPr bwMode="gray">
          <a:xfrm>
            <a:off x="442916" y="400051"/>
            <a:ext cx="8226425" cy="23813"/>
          </a:xfrm>
          <a:prstGeom prst="rect">
            <a:avLst/>
          </a:prstGeom>
          <a:gradFill rotWithShape="0">
            <a:gsLst>
              <a:gs pos="0">
                <a:schemeClr val="bg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6793" name="Line 9"/>
          <p:cNvSpPr>
            <a:spLocks noChangeShapeType="1"/>
          </p:cNvSpPr>
          <p:nvPr/>
        </p:nvSpPr>
        <p:spPr bwMode="auto">
          <a:xfrm>
            <a:off x="457200" y="1714500"/>
            <a:ext cx="8153400" cy="0"/>
          </a:xfrm>
          <a:prstGeom prst="line">
            <a:avLst/>
          </a:prstGeom>
          <a:noFill/>
          <a:ln w="76200">
            <a:solidFill>
              <a:srgbClr val="00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6794" name="Line 10"/>
          <p:cNvSpPr>
            <a:spLocks noChangeShapeType="1"/>
          </p:cNvSpPr>
          <p:nvPr/>
        </p:nvSpPr>
        <p:spPr bwMode="auto">
          <a:xfrm>
            <a:off x="458788" y="3371850"/>
            <a:ext cx="8153400" cy="0"/>
          </a:xfrm>
          <a:prstGeom prst="line">
            <a:avLst/>
          </a:prstGeom>
          <a:noFill/>
          <a:ln w="76200">
            <a:solidFill>
              <a:srgbClr val="00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6795" name="Rectangle 11"/>
          <p:cNvSpPr>
            <a:spLocks noChangeArrowheads="1"/>
          </p:cNvSpPr>
          <p:nvPr/>
        </p:nvSpPr>
        <p:spPr bwMode="auto">
          <a:xfrm>
            <a:off x="495300" y="1783558"/>
            <a:ext cx="8077200" cy="923330"/>
          </a:xfrm>
          <a:prstGeom prst="rect">
            <a:avLst/>
          </a:prstGeom>
          <a:solidFill>
            <a:srgbClr val="99FF33"/>
          </a:solidFill>
          <a:ln>
            <a:noFill/>
          </a:ln>
          <a:effectLst/>
          <a:extLst>
            <a:ext uri="{91240B29-F687-4F45-9708-019B960494DF}">
              <a14:hiddenLine xmlns:a14="http://schemas.microsoft.com/office/drawing/2010/main" w="76200" algn="ctr">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dirty="0"/>
              <a:t>MIB creates a collection of named objects, their types, and their relationships </a:t>
            </a:r>
            <a:r>
              <a:rPr lang="en-US" dirty="0" smtClean="0"/>
              <a:t>to each </a:t>
            </a:r>
            <a:r>
              <a:rPr lang="en-US" dirty="0"/>
              <a:t>other</a:t>
            </a:r>
          </a:p>
          <a:p>
            <a:pPr algn="ctr"/>
            <a:r>
              <a:rPr lang="en-US" dirty="0"/>
              <a:t>in an entity to be managed.</a:t>
            </a:r>
          </a:p>
        </p:txBody>
      </p:sp>
      <p:sp>
        <p:nvSpPr>
          <p:cNvPr id="2" name="Slide Number Placeholder 1"/>
          <p:cNvSpPr>
            <a:spLocks noGrp="1"/>
          </p:cNvSpPr>
          <p:nvPr>
            <p:ph type="sldNum" sz="quarter" idx="7"/>
          </p:nvPr>
        </p:nvSpPr>
        <p:spPr/>
        <p:txBody>
          <a:bodyPr/>
          <a:lstStyle/>
          <a:p>
            <a:fld id="{B6F15528-21DE-4FAA-801E-634DDDAF4B2B}" type="slidenum">
              <a:rPr lang="en-US" smtClean="0"/>
              <a:t>45</a:t>
            </a:fld>
            <a:endParaRPr lang="en-US"/>
          </a:p>
        </p:txBody>
      </p:sp>
    </p:spTree>
    <p:extLst>
      <p:ext uri="{BB962C8B-B14F-4D97-AF65-F5344CB8AC3E}">
        <p14:creationId xmlns:p14="http://schemas.microsoft.com/office/powerpoint/2010/main" val="354837208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7810" name="Rectangle 2"/>
          <p:cNvSpPr>
            <a:spLocks noChangeArrowheads="1"/>
          </p:cNvSpPr>
          <p:nvPr/>
        </p:nvSpPr>
        <p:spPr bwMode="ltGray">
          <a:xfrm>
            <a:off x="366713" y="80964"/>
            <a:ext cx="438150" cy="355997"/>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7811" name="Rectangle 3"/>
          <p:cNvSpPr>
            <a:spLocks noChangeArrowheads="1"/>
          </p:cNvSpPr>
          <p:nvPr/>
        </p:nvSpPr>
        <p:spPr bwMode="ltGray">
          <a:xfrm>
            <a:off x="749303" y="80964"/>
            <a:ext cx="328613" cy="355997"/>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7812" name="Rectangle 4"/>
          <p:cNvSpPr>
            <a:spLocks noChangeArrowheads="1"/>
          </p:cNvSpPr>
          <p:nvPr/>
        </p:nvSpPr>
        <p:spPr bwMode="ltGray">
          <a:xfrm>
            <a:off x="490540" y="397670"/>
            <a:ext cx="422275" cy="355997"/>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7813" name="Rectangle 5"/>
          <p:cNvSpPr>
            <a:spLocks noChangeArrowheads="1"/>
          </p:cNvSpPr>
          <p:nvPr/>
        </p:nvSpPr>
        <p:spPr bwMode="ltGray">
          <a:xfrm>
            <a:off x="860425" y="397670"/>
            <a:ext cx="368300" cy="355997"/>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7814" name="Rectangle 6"/>
          <p:cNvSpPr>
            <a:spLocks noChangeArrowheads="1"/>
          </p:cNvSpPr>
          <p:nvPr/>
        </p:nvSpPr>
        <p:spPr bwMode="ltGray">
          <a:xfrm>
            <a:off x="76200" y="342901"/>
            <a:ext cx="560388" cy="316706"/>
          </a:xfrm>
          <a:prstGeom prst="rect">
            <a:avLst/>
          </a:prstGeom>
          <a:gradFill rotWithShape="0">
            <a:gsLst>
              <a:gs pos="0">
                <a:schemeClr val="bg1"/>
              </a:gs>
              <a:gs pos="100000">
                <a:schemeClr val="hlink"/>
              </a:gs>
            </a:gsLst>
            <a:lin ang="189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7815" name="Rectangle 7"/>
          <p:cNvSpPr>
            <a:spLocks noChangeArrowheads="1"/>
          </p:cNvSpPr>
          <p:nvPr/>
        </p:nvSpPr>
        <p:spPr bwMode="gray">
          <a:xfrm>
            <a:off x="711200" y="1"/>
            <a:ext cx="31750" cy="78938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7816" name="Rectangle 8"/>
          <p:cNvSpPr>
            <a:spLocks noChangeArrowheads="1"/>
          </p:cNvSpPr>
          <p:nvPr/>
        </p:nvSpPr>
        <p:spPr bwMode="gray">
          <a:xfrm>
            <a:off x="442916" y="400051"/>
            <a:ext cx="8226425" cy="23813"/>
          </a:xfrm>
          <a:prstGeom prst="rect">
            <a:avLst/>
          </a:prstGeom>
          <a:gradFill rotWithShape="0">
            <a:gsLst>
              <a:gs pos="0">
                <a:schemeClr val="bg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kumimoji="1" lang="en-US" sz="2400" b="0">
              <a:latin typeface="Tahoma" pitchFamily="34" charset="0"/>
            </a:endParaRPr>
          </a:p>
        </p:txBody>
      </p:sp>
      <p:sp>
        <p:nvSpPr>
          <p:cNvPr id="887817" name="Line 9"/>
          <p:cNvSpPr>
            <a:spLocks noChangeShapeType="1"/>
          </p:cNvSpPr>
          <p:nvPr/>
        </p:nvSpPr>
        <p:spPr bwMode="auto">
          <a:xfrm>
            <a:off x="304800" y="773261"/>
            <a:ext cx="8761413" cy="0"/>
          </a:xfrm>
          <a:prstGeom prst="line">
            <a:avLst/>
          </a:prstGeom>
          <a:noFill/>
          <a:ln w="76200">
            <a:solidFill>
              <a:srgbClr val="00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7818" name="Line 10"/>
          <p:cNvSpPr>
            <a:spLocks noChangeShapeType="1"/>
          </p:cNvSpPr>
          <p:nvPr/>
        </p:nvSpPr>
        <p:spPr bwMode="auto">
          <a:xfrm>
            <a:off x="228603" y="4572000"/>
            <a:ext cx="8761413" cy="0"/>
          </a:xfrm>
          <a:prstGeom prst="line">
            <a:avLst/>
          </a:prstGeom>
          <a:noFill/>
          <a:ln w="76200">
            <a:solidFill>
              <a:srgbClr val="00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7819" name="Rectangle 11"/>
          <p:cNvSpPr>
            <a:spLocks noChangeArrowheads="1"/>
          </p:cNvSpPr>
          <p:nvPr/>
        </p:nvSpPr>
        <p:spPr bwMode="auto">
          <a:xfrm>
            <a:off x="317863" y="895350"/>
            <a:ext cx="8610600" cy="3539430"/>
          </a:xfrm>
          <a:prstGeom prst="rect">
            <a:avLst/>
          </a:prstGeom>
          <a:solidFill>
            <a:srgbClr val="99FF33"/>
          </a:solidFill>
          <a:ln>
            <a:noFill/>
          </a:ln>
          <a:effectLst/>
          <a:extLst>
            <a:ext uri="{91240B29-F687-4F45-9708-019B960494DF}">
              <a14:hiddenLine xmlns:a14="http://schemas.microsoft.com/office/drawing/2010/main" w="76200" algn="ctr">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sz="2800" dirty="0"/>
              <a:t>We can compare the task of network management to the task of writing a program.</a:t>
            </a:r>
            <a:br>
              <a:rPr lang="en-US" sz="2800" dirty="0"/>
            </a:br>
            <a:r>
              <a:rPr lang="en-US" sz="2800" dirty="0" smtClean="0">
                <a:solidFill>
                  <a:schemeClr val="hlink"/>
                </a:solidFill>
              </a:rPr>
              <a:t>❏</a:t>
            </a:r>
            <a:r>
              <a:rPr lang="en-US" sz="2800" dirty="0" smtClean="0"/>
              <a:t> </a:t>
            </a:r>
            <a:r>
              <a:rPr lang="en-US" sz="2800" dirty="0"/>
              <a:t>Both tasks need rules. In </a:t>
            </a:r>
            <a:r>
              <a:rPr lang="en-US" sz="2800" dirty="0" smtClean="0"/>
              <a:t>network management </a:t>
            </a:r>
            <a:r>
              <a:rPr lang="en-US" sz="2800" dirty="0"/>
              <a:t>this is handled by SMI.</a:t>
            </a:r>
          </a:p>
          <a:p>
            <a:r>
              <a:rPr lang="en-US" sz="2800" dirty="0">
                <a:solidFill>
                  <a:schemeClr val="hlink"/>
                </a:solidFill>
              </a:rPr>
              <a:t>❏</a:t>
            </a:r>
            <a:r>
              <a:rPr lang="en-US" sz="2800" dirty="0"/>
              <a:t> Both tasks need variable declarations. </a:t>
            </a:r>
            <a:r>
              <a:rPr lang="en-US" sz="2800" dirty="0" smtClean="0"/>
              <a:t>In network </a:t>
            </a:r>
            <a:r>
              <a:rPr lang="en-US" sz="2800" dirty="0"/>
              <a:t>management this is handled by MIB.</a:t>
            </a:r>
          </a:p>
          <a:p>
            <a:r>
              <a:rPr lang="en-US" sz="2800" dirty="0">
                <a:solidFill>
                  <a:schemeClr val="hlink"/>
                </a:solidFill>
              </a:rPr>
              <a:t>❏</a:t>
            </a:r>
            <a:r>
              <a:rPr lang="en-US" sz="2800" dirty="0"/>
              <a:t> Both tasks have actions performed </a:t>
            </a:r>
            <a:r>
              <a:rPr lang="en-US" sz="2800" dirty="0" smtClean="0"/>
              <a:t>by statements</a:t>
            </a:r>
            <a:r>
              <a:rPr lang="en-US" sz="2800" dirty="0"/>
              <a:t>. In network management this </a:t>
            </a:r>
            <a:r>
              <a:rPr lang="en-US" sz="2800" dirty="0" smtClean="0"/>
              <a:t>is handled </a:t>
            </a:r>
            <a:r>
              <a:rPr lang="en-US" sz="2800" dirty="0"/>
              <a:t>by SNMP.</a:t>
            </a:r>
          </a:p>
        </p:txBody>
      </p:sp>
    </p:spTree>
    <p:extLst>
      <p:ext uri="{BB962C8B-B14F-4D97-AF65-F5344CB8AC3E}">
        <p14:creationId xmlns:p14="http://schemas.microsoft.com/office/powerpoint/2010/main" val="296499009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474" name="Line 2"/>
          <p:cNvSpPr>
            <a:spLocks noChangeShapeType="1"/>
          </p:cNvSpPr>
          <p:nvPr/>
        </p:nvSpPr>
        <p:spPr bwMode="auto">
          <a:xfrm>
            <a:off x="152400" y="400050"/>
            <a:ext cx="8763000" cy="0"/>
          </a:xfrm>
          <a:prstGeom prst="line">
            <a:avLst/>
          </a:prstGeom>
          <a:noFill/>
          <a:ln w="762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3475" name="Line 3"/>
          <p:cNvSpPr>
            <a:spLocks noChangeShapeType="1"/>
          </p:cNvSpPr>
          <p:nvPr/>
        </p:nvSpPr>
        <p:spPr bwMode="auto">
          <a:xfrm>
            <a:off x="152400" y="1028700"/>
            <a:ext cx="8763000" cy="0"/>
          </a:xfrm>
          <a:prstGeom prst="line">
            <a:avLst/>
          </a:prstGeom>
          <a:noFill/>
          <a:ln w="1905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3476" name="Text Box 4"/>
          <p:cNvSpPr txBox="1">
            <a:spLocks noChangeArrowheads="1"/>
          </p:cNvSpPr>
          <p:nvPr/>
        </p:nvSpPr>
        <p:spPr bwMode="auto">
          <a:xfrm>
            <a:off x="304800" y="571500"/>
            <a:ext cx="910827"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000" b="1" dirty="0" smtClean="0">
                <a:solidFill>
                  <a:schemeClr val="bg1"/>
                </a:solidFill>
                <a:latin typeface="Times New Roman" pitchFamily="18" charset="0"/>
              </a:rPr>
              <a:t>MIB-2</a:t>
            </a:r>
            <a:endParaRPr lang="en-US" sz="2000" b="1" dirty="0">
              <a:solidFill>
                <a:schemeClr val="bg1"/>
              </a:solidFill>
              <a:latin typeface="Times New Roman" pitchFamily="18" charset="0"/>
            </a:endParaRPr>
          </a:p>
        </p:txBody>
      </p:sp>
      <p:sp>
        <p:nvSpPr>
          <p:cNvPr id="873477" name="Line 5"/>
          <p:cNvSpPr>
            <a:spLocks noChangeShapeType="1"/>
          </p:cNvSpPr>
          <p:nvPr/>
        </p:nvSpPr>
        <p:spPr bwMode="auto">
          <a:xfrm>
            <a:off x="152400" y="4686300"/>
            <a:ext cx="8763000" cy="0"/>
          </a:xfrm>
          <a:prstGeom prst="line">
            <a:avLst/>
          </a:prstGeom>
          <a:noFill/>
          <a:ln w="762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87347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714" y="1908572"/>
            <a:ext cx="7761287" cy="2415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7"/>
          </p:nvPr>
        </p:nvSpPr>
        <p:spPr/>
        <p:txBody>
          <a:bodyPr/>
          <a:lstStyle/>
          <a:p>
            <a:fld id="{B6F15528-21DE-4FAA-801E-634DDDAF4B2B}" type="slidenum">
              <a:rPr lang="en-US" smtClean="0"/>
              <a:t>47</a:t>
            </a:fld>
            <a:endParaRPr lang="en-US"/>
          </a:p>
        </p:txBody>
      </p:sp>
    </p:spTree>
    <p:extLst>
      <p:ext uri="{BB962C8B-B14F-4D97-AF65-F5344CB8AC3E}">
        <p14:creationId xmlns:p14="http://schemas.microsoft.com/office/powerpoint/2010/main" val="302378085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7"/>
          </p:nvPr>
        </p:nvSpPr>
        <p:spPr/>
        <p:txBody>
          <a:bodyPr/>
          <a:lstStyle/>
          <a:p>
            <a:fld id="{B6F15528-21DE-4FAA-801E-634DDDAF4B2B}" type="slidenum">
              <a:rPr lang="en-US" smtClean="0"/>
              <a:t>48</a:t>
            </a:fld>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695324"/>
            <a:ext cx="5562600" cy="401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1981200" y="361950"/>
            <a:ext cx="1963423" cy="369332"/>
          </a:xfrm>
          <a:prstGeom prst="rect">
            <a:avLst/>
          </a:prstGeom>
          <a:noFill/>
        </p:spPr>
        <p:txBody>
          <a:bodyPr wrap="none" rtlCol="0">
            <a:spAutoFit/>
          </a:bodyPr>
          <a:lstStyle/>
          <a:p>
            <a:r>
              <a:rPr lang="en-US" dirty="0" smtClean="0">
                <a:solidFill>
                  <a:schemeClr val="bg1"/>
                </a:solidFill>
              </a:rPr>
              <a:t>MIB  tree structure</a:t>
            </a:r>
            <a:endParaRPr lang="en-US" dirty="0">
              <a:solidFill>
                <a:schemeClr val="bg1"/>
              </a:solidFill>
            </a:endParaRPr>
          </a:p>
        </p:txBody>
      </p:sp>
    </p:spTree>
    <p:extLst>
      <p:ext uri="{BB962C8B-B14F-4D97-AF65-F5344CB8AC3E}">
        <p14:creationId xmlns:p14="http://schemas.microsoft.com/office/powerpoint/2010/main" val="41597530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594" name="Line 2"/>
          <p:cNvSpPr>
            <a:spLocks noChangeShapeType="1"/>
          </p:cNvSpPr>
          <p:nvPr/>
        </p:nvSpPr>
        <p:spPr bwMode="auto">
          <a:xfrm>
            <a:off x="152400" y="400050"/>
            <a:ext cx="8763000" cy="0"/>
          </a:xfrm>
          <a:prstGeom prst="line">
            <a:avLst/>
          </a:prstGeom>
          <a:noFill/>
          <a:ln w="762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8595" name="Line 3"/>
          <p:cNvSpPr>
            <a:spLocks noChangeShapeType="1"/>
          </p:cNvSpPr>
          <p:nvPr/>
        </p:nvSpPr>
        <p:spPr bwMode="auto">
          <a:xfrm>
            <a:off x="152400" y="1028700"/>
            <a:ext cx="8763000" cy="0"/>
          </a:xfrm>
          <a:prstGeom prst="line">
            <a:avLst/>
          </a:prstGeom>
          <a:noFill/>
          <a:ln w="1905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8596" name="Text Box 4"/>
          <p:cNvSpPr txBox="1">
            <a:spLocks noChangeArrowheads="1"/>
          </p:cNvSpPr>
          <p:nvPr/>
        </p:nvSpPr>
        <p:spPr bwMode="auto">
          <a:xfrm>
            <a:off x="304800" y="571500"/>
            <a:ext cx="161954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400" dirty="0" smtClean="0">
                <a:solidFill>
                  <a:schemeClr val="folHlink"/>
                </a:solidFill>
                <a:latin typeface="Times New Roman" pitchFamily="18" charset="0"/>
              </a:rPr>
              <a:t> </a:t>
            </a:r>
            <a:r>
              <a:rPr lang="en-US" sz="2000" dirty="0">
                <a:solidFill>
                  <a:schemeClr val="bg1"/>
                </a:solidFill>
                <a:latin typeface="Times New Roman" pitchFamily="18" charset="0"/>
              </a:rPr>
              <a:t>SNMP PDUs</a:t>
            </a:r>
          </a:p>
        </p:txBody>
      </p:sp>
      <p:sp>
        <p:nvSpPr>
          <p:cNvPr id="878597" name="Line 5"/>
          <p:cNvSpPr>
            <a:spLocks noChangeShapeType="1"/>
          </p:cNvSpPr>
          <p:nvPr/>
        </p:nvSpPr>
        <p:spPr bwMode="auto">
          <a:xfrm>
            <a:off x="152400" y="4686300"/>
            <a:ext cx="8763000" cy="0"/>
          </a:xfrm>
          <a:prstGeom prst="line">
            <a:avLst/>
          </a:prstGeom>
          <a:noFill/>
          <a:ln w="762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87859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876" y="1200149"/>
            <a:ext cx="5292724" cy="3486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7"/>
          </p:nvPr>
        </p:nvSpPr>
        <p:spPr/>
        <p:txBody>
          <a:bodyPr/>
          <a:lstStyle/>
          <a:p>
            <a:fld id="{B6F15528-21DE-4FAA-801E-634DDDAF4B2B}" type="slidenum">
              <a:rPr lang="en-US" smtClean="0"/>
              <a:t>49</a:t>
            </a:fld>
            <a:endParaRPr lang="en-US"/>
          </a:p>
        </p:txBody>
      </p:sp>
    </p:spTree>
    <p:extLst>
      <p:ext uri="{BB962C8B-B14F-4D97-AF65-F5344CB8AC3E}">
        <p14:creationId xmlns:p14="http://schemas.microsoft.com/office/powerpoint/2010/main" val="18323731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1001" y="298526"/>
            <a:ext cx="6805168" cy="635000"/>
          </a:xfrm>
          <a:prstGeom prst="rect">
            <a:avLst/>
          </a:prstGeom>
        </p:spPr>
        <p:txBody>
          <a:bodyPr vert="horz" wrap="square" lIns="0" tIns="12065" rIns="0" bIns="0" rtlCol="0">
            <a:spAutoFit/>
          </a:bodyPr>
          <a:lstStyle/>
          <a:p>
            <a:pPr marL="12700">
              <a:lnSpc>
                <a:spcPct val="100000"/>
              </a:lnSpc>
              <a:spcBef>
                <a:spcPts val="95"/>
              </a:spcBef>
            </a:pPr>
            <a:r>
              <a:rPr spc="-20" dirty="0"/>
              <a:t>Hierarchical </a:t>
            </a:r>
            <a:r>
              <a:rPr spc="-10" dirty="0"/>
              <a:t>Name</a:t>
            </a:r>
            <a:r>
              <a:rPr spc="35" dirty="0"/>
              <a:t> </a:t>
            </a:r>
            <a:r>
              <a:rPr spc="-10" dirty="0"/>
              <a:t>Space</a:t>
            </a:r>
          </a:p>
        </p:txBody>
      </p:sp>
      <p:sp>
        <p:nvSpPr>
          <p:cNvPr id="3" name="object 3"/>
          <p:cNvSpPr txBox="1"/>
          <p:nvPr/>
        </p:nvSpPr>
        <p:spPr>
          <a:xfrm>
            <a:off x="1039164" y="988313"/>
            <a:ext cx="6580836" cy="2220595"/>
          </a:xfrm>
          <a:prstGeom prst="rect">
            <a:avLst/>
          </a:prstGeom>
        </p:spPr>
        <p:txBody>
          <a:bodyPr vert="horz" wrap="square" lIns="0" tIns="85725" rIns="0" bIns="0" rtlCol="0">
            <a:spAutoFit/>
          </a:bodyPr>
          <a:lstStyle/>
          <a:p>
            <a:pPr marL="195580" indent="-182880">
              <a:lnSpc>
                <a:spcPct val="100000"/>
              </a:lnSpc>
              <a:spcBef>
                <a:spcPts val="675"/>
              </a:spcBef>
              <a:buClr>
                <a:srgbClr val="FF8500"/>
              </a:buClr>
              <a:buFont typeface="Wingdings"/>
              <a:buChar char=""/>
              <a:tabLst>
                <a:tab pos="195580" algn="l"/>
              </a:tabLst>
            </a:pPr>
            <a:r>
              <a:rPr sz="2400" spc="-10" dirty="0">
                <a:solidFill>
                  <a:srgbClr val="FFFFFF"/>
                </a:solidFill>
                <a:latin typeface="Carlito"/>
                <a:cs typeface="Carlito"/>
              </a:rPr>
              <a:t>Each </a:t>
            </a:r>
            <a:r>
              <a:rPr sz="2400" spc="-5" dirty="0">
                <a:solidFill>
                  <a:srgbClr val="FFFFFF"/>
                </a:solidFill>
                <a:latin typeface="Carlito"/>
                <a:cs typeface="Carlito"/>
              </a:rPr>
              <a:t>name </a:t>
            </a:r>
            <a:r>
              <a:rPr sz="2400" dirty="0">
                <a:solidFill>
                  <a:srgbClr val="FFFFFF"/>
                </a:solidFill>
                <a:latin typeface="Carlito"/>
                <a:cs typeface="Carlito"/>
              </a:rPr>
              <a:t>is made </a:t>
            </a:r>
            <a:r>
              <a:rPr sz="2400" spc="-5" dirty="0">
                <a:solidFill>
                  <a:srgbClr val="FFFFFF"/>
                </a:solidFill>
                <a:latin typeface="Carlito"/>
                <a:cs typeface="Carlito"/>
              </a:rPr>
              <a:t>of </a:t>
            </a:r>
            <a:r>
              <a:rPr sz="2400" spc="-15" dirty="0">
                <a:solidFill>
                  <a:srgbClr val="FFFFFF"/>
                </a:solidFill>
                <a:latin typeface="Carlito"/>
                <a:cs typeface="Carlito"/>
              </a:rPr>
              <a:t>several</a:t>
            </a:r>
            <a:r>
              <a:rPr sz="2400" spc="-50" dirty="0">
                <a:solidFill>
                  <a:srgbClr val="FFFFFF"/>
                </a:solidFill>
                <a:latin typeface="Carlito"/>
                <a:cs typeface="Carlito"/>
              </a:rPr>
              <a:t> </a:t>
            </a:r>
            <a:r>
              <a:rPr sz="2400" spc="-5" dirty="0">
                <a:solidFill>
                  <a:srgbClr val="FFFFFF"/>
                </a:solidFill>
                <a:latin typeface="Carlito"/>
                <a:cs typeface="Carlito"/>
              </a:rPr>
              <a:t>parts</a:t>
            </a:r>
            <a:endParaRPr sz="2400" dirty="0">
              <a:latin typeface="Carlito"/>
              <a:cs typeface="Carlito"/>
            </a:endParaRPr>
          </a:p>
          <a:p>
            <a:pPr marL="195580" indent="-182880">
              <a:lnSpc>
                <a:spcPct val="100000"/>
              </a:lnSpc>
              <a:spcBef>
                <a:spcPts val="575"/>
              </a:spcBef>
              <a:buClr>
                <a:srgbClr val="FF8500"/>
              </a:buClr>
              <a:buFont typeface="Wingdings"/>
              <a:buChar char=""/>
              <a:tabLst>
                <a:tab pos="195580" algn="l"/>
              </a:tabLst>
            </a:pPr>
            <a:r>
              <a:rPr sz="2400" spc="-15" dirty="0">
                <a:solidFill>
                  <a:srgbClr val="FFFFFF"/>
                </a:solidFill>
                <a:latin typeface="Carlito"/>
                <a:cs typeface="Carlito"/>
              </a:rPr>
              <a:t>First </a:t>
            </a:r>
            <a:r>
              <a:rPr sz="2400" spc="-5" dirty="0">
                <a:solidFill>
                  <a:srgbClr val="FFFFFF"/>
                </a:solidFill>
                <a:latin typeface="Carlito"/>
                <a:cs typeface="Carlito"/>
              </a:rPr>
              <a:t>part </a:t>
            </a:r>
            <a:r>
              <a:rPr sz="2400" dirty="0">
                <a:solidFill>
                  <a:srgbClr val="FFFFFF"/>
                </a:solidFill>
                <a:latin typeface="Carlito"/>
                <a:cs typeface="Carlito"/>
              </a:rPr>
              <a:t>- </a:t>
            </a:r>
            <a:r>
              <a:rPr sz="2400" spc="-15" dirty="0">
                <a:solidFill>
                  <a:srgbClr val="FFFFFF"/>
                </a:solidFill>
                <a:latin typeface="Carlito"/>
                <a:cs typeface="Carlito"/>
              </a:rPr>
              <a:t>nature </a:t>
            </a:r>
            <a:r>
              <a:rPr sz="2400" spc="-5" dirty="0">
                <a:solidFill>
                  <a:srgbClr val="FFFFFF"/>
                </a:solidFill>
                <a:latin typeface="Carlito"/>
                <a:cs typeface="Carlito"/>
              </a:rPr>
              <a:t>of </a:t>
            </a:r>
            <a:r>
              <a:rPr sz="2400" dirty="0">
                <a:solidFill>
                  <a:srgbClr val="FFFFFF"/>
                </a:solidFill>
                <a:latin typeface="Carlito"/>
                <a:cs typeface="Carlito"/>
              </a:rPr>
              <a:t>the</a:t>
            </a:r>
            <a:r>
              <a:rPr sz="2400" spc="-10" dirty="0">
                <a:solidFill>
                  <a:srgbClr val="FFFFFF"/>
                </a:solidFill>
                <a:latin typeface="Carlito"/>
                <a:cs typeface="Carlito"/>
              </a:rPr>
              <a:t> </a:t>
            </a:r>
            <a:r>
              <a:rPr sz="2400" spc="-15" dirty="0">
                <a:solidFill>
                  <a:srgbClr val="FFFFFF"/>
                </a:solidFill>
                <a:latin typeface="Carlito"/>
                <a:cs typeface="Carlito"/>
              </a:rPr>
              <a:t>organization</a:t>
            </a:r>
            <a:endParaRPr sz="2400" dirty="0">
              <a:latin typeface="Carlito"/>
              <a:cs typeface="Carlito"/>
            </a:endParaRPr>
          </a:p>
          <a:p>
            <a:pPr marL="195580" indent="-182880">
              <a:lnSpc>
                <a:spcPct val="100000"/>
              </a:lnSpc>
              <a:spcBef>
                <a:spcPts val="580"/>
              </a:spcBef>
              <a:buClr>
                <a:srgbClr val="FF8500"/>
              </a:buClr>
              <a:buFont typeface="Wingdings"/>
              <a:buChar char=""/>
              <a:tabLst>
                <a:tab pos="195580" algn="l"/>
              </a:tabLst>
            </a:pPr>
            <a:r>
              <a:rPr sz="2400" spc="-10" dirty="0">
                <a:solidFill>
                  <a:srgbClr val="FFFFFF"/>
                </a:solidFill>
                <a:latin typeface="Carlito"/>
                <a:cs typeface="Carlito"/>
              </a:rPr>
              <a:t>Second </a:t>
            </a:r>
            <a:r>
              <a:rPr sz="2400" spc="-5" dirty="0">
                <a:solidFill>
                  <a:srgbClr val="FFFFFF"/>
                </a:solidFill>
                <a:latin typeface="Carlito"/>
                <a:cs typeface="Carlito"/>
              </a:rPr>
              <a:t>part </a:t>
            </a:r>
            <a:r>
              <a:rPr sz="2400" dirty="0">
                <a:solidFill>
                  <a:srgbClr val="FFFFFF"/>
                </a:solidFill>
                <a:latin typeface="Carlito"/>
                <a:cs typeface="Carlito"/>
              </a:rPr>
              <a:t>- </a:t>
            </a:r>
            <a:r>
              <a:rPr sz="2400" spc="-5" dirty="0">
                <a:solidFill>
                  <a:srgbClr val="FFFFFF"/>
                </a:solidFill>
                <a:latin typeface="Carlito"/>
                <a:cs typeface="Carlito"/>
              </a:rPr>
              <a:t>name of </a:t>
            </a:r>
            <a:r>
              <a:rPr sz="2400" dirty="0">
                <a:solidFill>
                  <a:srgbClr val="FFFFFF"/>
                </a:solidFill>
                <a:latin typeface="Carlito"/>
                <a:cs typeface="Carlito"/>
              </a:rPr>
              <a:t>an</a:t>
            </a:r>
            <a:r>
              <a:rPr sz="2400" spc="-35" dirty="0">
                <a:solidFill>
                  <a:srgbClr val="FFFFFF"/>
                </a:solidFill>
                <a:latin typeface="Carlito"/>
                <a:cs typeface="Carlito"/>
              </a:rPr>
              <a:t> </a:t>
            </a:r>
            <a:r>
              <a:rPr sz="2400" spc="-15" dirty="0">
                <a:solidFill>
                  <a:srgbClr val="FFFFFF"/>
                </a:solidFill>
                <a:latin typeface="Carlito"/>
                <a:cs typeface="Carlito"/>
              </a:rPr>
              <a:t>organization</a:t>
            </a:r>
            <a:endParaRPr sz="2400" dirty="0">
              <a:latin typeface="Carlito"/>
              <a:cs typeface="Carlito"/>
            </a:endParaRPr>
          </a:p>
          <a:p>
            <a:pPr marL="195580" indent="-182880">
              <a:lnSpc>
                <a:spcPct val="100000"/>
              </a:lnSpc>
              <a:spcBef>
                <a:spcPts val="575"/>
              </a:spcBef>
              <a:buClr>
                <a:srgbClr val="FF8500"/>
              </a:buClr>
              <a:buFont typeface="Wingdings"/>
              <a:buChar char=""/>
              <a:tabLst>
                <a:tab pos="195580" algn="l"/>
              </a:tabLst>
            </a:pPr>
            <a:r>
              <a:rPr sz="2400" spc="-15" dirty="0">
                <a:solidFill>
                  <a:srgbClr val="FFFFFF"/>
                </a:solidFill>
                <a:latin typeface="Carlito"/>
                <a:cs typeface="Carlito"/>
              </a:rPr>
              <a:t>Third </a:t>
            </a:r>
            <a:r>
              <a:rPr sz="2400" spc="-5" dirty="0">
                <a:solidFill>
                  <a:srgbClr val="FFFFFF"/>
                </a:solidFill>
                <a:latin typeface="Carlito"/>
                <a:cs typeface="Carlito"/>
              </a:rPr>
              <a:t>part </a:t>
            </a:r>
            <a:r>
              <a:rPr sz="2400" dirty="0">
                <a:solidFill>
                  <a:srgbClr val="FFFFFF"/>
                </a:solidFill>
                <a:latin typeface="Carlito"/>
                <a:cs typeface="Carlito"/>
              </a:rPr>
              <a:t>- </a:t>
            </a:r>
            <a:r>
              <a:rPr sz="2400" spc="-5" dirty="0">
                <a:solidFill>
                  <a:srgbClr val="FFFFFF"/>
                </a:solidFill>
                <a:latin typeface="Carlito"/>
                <a:cs typeface="Carlito"/>
              </a:rPr>
              <a:t>departments </a:t>
            </a:r>
            <a:r>
              <a:rPr sz="2400" dirty="0">
                <a:solidFill>
                  <a:srgbClr val="FFFFFF"/>
                </a:solidFill>
                <a:latin typeface="Carlito"/>
                <a:cs typeface="Carlito"/>
              </a:rPr>
              <a:t>in the</a:t>
            </a:r>
            <a:r>
              <a:rPr sz="2400" spc="-30" dirty="0">
                <a:solidFill>
                  <a:srgbClr val="FFFFFF"/>
                </a:solidFill>
                <a:latin typeface="Carlito"/>
                <a:cs typeface="Carlito"/>
              </a:rPr>
              <a:t> </a:t>
            </a:r>
            <a:r>
              <a:rPr sz="2400" spc="-15" dirty="0">
                <a:solidFill>
                  <a:srgbClr val="FFFFFF"/>
                </a:solidFill>
                <a:latin typeface="Carlito"/>
                <a:cs typeface="Carlito"/>
              </a:rPr>
              <a:t>organization</a:t>
            </a:r>
            <a:endParaRPr sz="2400" dirty="0">
              <a:latin typeface="Carlito"/>
              <a:cs typeface="Carlito"/>
            </a:endParaRPr>
          </a:p>
          <a:p>
            <a:pPr marL="195580" indent="-182880">
              <a:lnSpc>
                <a:spcPct val="100000"/>
              </a:lnSpc>
              <a:spcBef>
                <a:spcPts val="575"/>
              </a:spcBef>
              <a:buClr>
                <a:srgbClr val="FF8500"/>
              </a:buClr>
              <a:buFont typeface="Wingdings"/>
              <a:buChar char=""/>
              <a:tabLst>
                <a:tab pos="195580" algn="l"/>
              </a:tabLst>
            </a:pPr>
            <a:r>
              <a:rPr sz="2400" b="1" spc="-5" dirty="0">
                <a:solidFill>
                  <a:srgbClr val="FFFFFF"/>
                </a:solidFill>
                <a:latin typeface="Carlito"/>
                <a:cs typeface="Carlito"/>
              </a:rPr>
              <a:t>Domain </a:t>
            </a:r>
            <a:r>
              <a:rPr sz="2400" b="1" dirty="0">
                <a:solidFill>
                  <a:srgbClr val="FFFFFF"/>
                </a:solidFill>
                <a:latin typeface="Carlito"/>
                <a:cs typeface="Carlito"/>
              </a:rPr>
              <a:t>Name</a:t>
            </a:r>
            <a:r>
              <a:rPr sz="2400" b="1" spc="-45" dirty="0">
                <a:solidFill>
                  <a:srgbClr val="FFFFFF"/>
                </a:solidFill>
                <a:latin typeface="Carlito"/>
                <a:cs typeface="Carlito"/>
              </a:rPr>
              <a:t> </a:t>
            </a:r>
            <a:r>
              <a:rPr sz="2400" b="1" dirty="0">
                <a:solidFill>
                  <a:srgbClr val="FFFFFF"/>
                </a:solidFill>
                <a:latin typeface="Carlito"/>
                <a:cs typeface="Carlito"/>
              </a:rPr>
              <a:t>Space</a:t>
            </a:r>
            <a:endParaRPr sz="24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5</a:t>
            </a:fld>
            <a:endParaRPr lang="en-US"/>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7"/>
          </p:nvPr>
        </p:nvSpPr>
        <p:spPr/>
        <p:txBody>
          <a:bodyPr/>
          <a:lstStyle/>
          <a:p>
            <a:fld id="{B6F15528-21DE-4FAA-801E-634DDDAF4B2B}" type="slidenum">
              <a:rPr lang="en-US" smtClean="0"/>
              <a:t>50</a:t>
            </a:fld>
            <a:endParaRPr lang="en-US"/>
          </a:p>
        </p:txBody>
      </p:sp>
      <p:sp>
        <p:nvSpPr>
          <p:cNvPr id="4" name="Rectangle 3"/>
          <p:cNvSpPr/>
          <p:nvPr/>
        </p:nvSpPr>
        <p:spPr>
          <a:xfrm>
            <a:off x="914400" y="807482"/>
            <a:ext cx="6781800" cy="4524315"/>
          </a:xfrm>
          <a:prstGeom prst="rect">
            <a:avLst/>
          </a:prstGeom>
        </p:spPr>
        <p:txBody>
          <a:bodyPr wrap="square">
            <a:spAutoFit/>
          </a:bodyPr>
          <a:lstStyle/>
          <a:p>
            <a:pPr marL="342900" indent="-342900" algn="just">
              <a:buAutoNum type="arabicPeriod"/>
            </a:pPr>
            <a:r>
              <a:rPr lang="en-US" dirty="0" smtClean="0">
                <a:solidFill>
                  <a:schemeClr val="bg1"/>
                </a:solidFill>
              </a:rPr>
              <a:t>RARP (Reverse ARP): RARP (defined in RFC903) is an early protocol for dynamic IP address assignment in Ethernet networks. RARP is severely limited in that it does not support assigning name servers and default gateway. For these reasons RARP has been supplanted by BOOTP and the more modern DHCP. [Finds the IP address for the given physical address]</a:t>
            </a:r>
          </a:p>
          <a:p>
            <a:pPr marL="342900" indent="-342900" algn="just">
              <a:buAutoNum type="arabicPeriod"/>
            </a:pPr>
            <a:r>
              <a:rPr lang="en-US" dirty="0" smtClean="0">
                <a:solidFill>
                  <a:schemeClr val="bg1"/>
                </a:solidFill>
              </a:rPr>
              <a:t>BOOTP (Bootstrap Protocol): BOOTP (defined in RFC951) has been introduced for assigning IP addresses and other information such as name server and default gateway. Additionally BOOTP may be routed between sub-nets since it is based on UDP/IP. </a:t>
            </a:r>
          </a:p>
          <a:p>
            <a:pPr marL="342900" indent="-342900" algn="just">
              <a:buAutoNum type="arabicPeriod"/>
            </a:pPr>
            <a:r>
              <a:rPr lang="en-US" dirty="0" smtClean="0">
                <a:solidFill>
                  <a:schemeClr val="bg1"/>
                </a:solidFill>
              </a:rPr>
              <a:t>DHCP (Dynamic Host Configuration Protocol): DHCP (defined in RFC2131) eliminates some of the limitations present in BOOTP such as restricted vendor option size and lack of a lease time for IP addresses.</a:t>
            </a:r>
          </a:p>
          <a:p>
            <a:pPr marL="342900" indent="-342900" algn="just">
              <a:buAutoNum type="arabicPeriod"/>
            </a:pPr>
            <a:r>
              <a:rPr lang="en-US" dirty="0" smtClean="0">
                <a:solidFill>
                  <a:schemeClr val="bg1"/>
                </a:solidFill>
              </a:rPr>
              <a:t>TFTP: It can read or write a file for the client.</a:t>
            </a:r>
          </a:p>
          <a:p>
            <a:pPr marL="342900" indent="-342900">
              <a:buAutoNum type="arabicPeriod"/>
            </a:pPr>
            <a:endParaRPr lang="en-US" dirty="0">
              <a:solidFill>
                <a:schemeClr val="bg1"/>
              </a:solidFill>
            </a:endParaRPr>
          </a:p>
        </p:txBody>
      </p:sp>
      <p:sp>
        <p:nvSpPr>
          <p:cNvPr id="5" name="TextBox 4"/>
          <p:cNvSpPr txBox="1"/>
          <p:nvPr/>
        </p:nvSpPr>
        <p:spPr>
          <a:xfrm>
            <a:off x="1066800" y="209550"/>
            <a:ext cx="1657954" cy="369332"/>
          </a:xfrm>
          <a:prstGeom prst="rect">
            <a:avLst/>
          </a:prstGeom>
          <a:noFill/>
        </p:spPr>
        <p:txBody>
          <a:bodyPr wrap="none" rtlCol="0">
            <a:spAutoFit/>
          </a:bodyPr>
          <a:lstStyle/>
          <a:p>
            <a:r>
              <a:rPr lang="en-US" dirty="0" smtClean="0">
                <a:solidFill>
                  <a:schemeClr val="bg1"/>
                </a:solidFill>
              </a:rPr>
              <a:t>Other Protocols</a:t>
            </a:r>
            <a:endParaRPr lang="en-US" dirty="0">
              <a:solidFill>
                <a:schemeClr val="bg1"/>
              </a:solidFill>
            </a:endParaRPr>
          </a:p>
        </p:txBody>
      </p:sp>
    </p:spTree>
    <p:extLst>
      <p:ext uri="{BB962C8B-B14F-4D97-AF65-F5344CB8AC3E}">
        <p14:creationId xmlns:p14="http://schemas.microsoft.com/office/powerpoint/2010/main" val="13862224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4400" y="298526"/>
            <a:ext cx="6781800" cy="635000"/>
          </a:xfrm>
          <a:prstGeom prst="rect">
            <a:avLst/>
          </a:prstGeom>
        </p:spPr>
        <p:txBody>
          <a:bodyPr vert="horz" wrap="square" lIns="0" tIns="12065" rIns="0" bIns="0" rtlCol="0">
            <a:spAutoFit/>
          </a:bodyPr>
          <a:lstStyle/>
          <a:p>
            <a:pPr marL="12700">
              <a:lnSpc>
                <a:spcPct val="100000"/>
              </a:lnSpc>
              <a:spcBef>
                <a:spcPts val="95"/>
              </a:spcBef>
            </a:pPr>
            <a:r>
              <a:rPr spc="-5" dirty="0"/>
              <a:t>Domain </a:t>
            </a:r>
            <a:r>
              <a:rPr spc="-10" dirty="0"/>
              <a:t>Name</a:t>
            </a:r>
            <a:r>
              <a:rPr spc="-55" dirty="0"/>
              <a:t> </a:t>
            </a:r>
            <a:r>
              <a:rPr spc="-10" dirty="0"/>
              <a:t>Space</a:t>
            </a:r>
          </a:p>
        </p:txBody>
      </p:sp>
      <p:sp>
        <p:nvSpPr>
          <p:cNvPr id="3" name="object 3"/>
          <p:cNvSpPr txBox="1"/>
          <p:nvPr/>
        </p:nvSpPr>
        <p:spPr>
          <a:xfrm>
            <a:off x="1039164" y="996848"/>
            <a:ext cx="5209236" cy="830580"/>
          </a:xfrm>
          <a:prstGeom prst="rect">
            <a:avLst/>
          </a:prstGeom>
        </p:spPr>
        <p:txBody>
          <a:bodyPr vert="horz" wrap="square" lIns="0" tIns="79375" rIns="0" bIns="0" rtlCol="0">
            <a:spAutoFit/>
          </a:bodyPr>
          <a:lstStyle/>
          <a:p>
            <a:pPr marL="195580" indent="-182880">
              <a:lnSpc>
                <a:spcPct val="100000"/>
              </a:lnSpc>
              <a:spcBef>
                <a:spcPts val="625"/>
              </a:spcBef>
              <a:buClr>
                <a:srgbClr val="FF8500"/>
              </a:buClr>
              <a:buFont typeface="Wingdings"/>
              <a:buChar char=""/>
              <a:tabLst>
                <a:tab pos="195580" algn="l"/>
              </a:tabLst>
            </a:pPr>
            <a:r>
              <a:rPr sz="2200" spc="-15" dirty="0">
                <a:solidFill>
                  <a:srgbClr val="FFFFFF"/>
                </a:solidFill>
                <a:latin typeface="Carlito"/>
                <a:cs typeface="Carlito"/>
              </a:rPr>
              <a:t>Inverted-tree</a:t>
            </a:r>
            <a:r>
              <a:rPr sz="2200" spc="10" dirty="0">
                <a:solidFill>
                  <a:srgbClr val="FFFFFF"/>
                </a:solidFill>
                <a:latin typeface="Carlito"/>
                <a:cs typeface="Carlito"/>
              </a:rPr>
              <a:t> </a:t>
            </a:r>
            <a:r>
              <a:rPr sz="2200" spc="-10" dirty="0">
                <a:solidFill>
                  <a:srgbClr val="FFFFFF"/>
                </a:solidFill>
                <a:latin typeface="Carlito"/>
                <a:cs typeface="Carlito"/>
              </a:rPr>
              <a:t>structure</a:t>
            </a:r>
            <a:endParaRPr sz="2200" dirty="0">
              <a:latin typeface="Carlito"/>
              <a:cs typeface="Carlito"/>
            </a:endParaRPr>
          </a:p>
          <a:p>
            <a:pPr marL="195580" indent="-182880">
              <a:lnSpc>
                <a:spcPct val="100000"/>
              </a:lnSpc>
              <a:spcBef>
                <a:spcPts val="530"/>
              </a:spcBef>
              <a:buClr>
                <a:srgbClr val="FF8500"/>
              </a:buClr>
              <a:buFont typeface="Wingdings"/>
              <a:buChar char=""/>
              <a:tabLst>
                <a:tab pos="195580" algn="l"/>
              </a:tabLst>
            </a:pPr>
            <a:r>
              <a:rPr sz="2200" spc="-5" dirty="0">
                <a:solidFill>
                  <a:srgbClr val="FFFFFF"/>
                </a:solidFill>
                <a:latin typeface="Carlito"/>
                <a:cs typeface="Carlito"/>
              </a:rPr>
              <a:t>128 </a:t>
            </a:r>
            <a:r>
              <a:rPr sz="2200" spc="-10" dirty="0">
                <a:solidFill>
                  <a:srgbClr val="FFFFFF"/>
                </a:solidFill>
                <a:latin typeface="Carlito"/>
                <a:cs typeface="Carlito"/>
              </a:rPr>
              <a:t>levels: level </a:t>
            </a:r>
            <a:r>
              <a:rPr sz="2200" spc="-5" dirty="0">
                <a:solidFill>
                  <a:srgbClr val="FFFFFF"/>
                </a:solidFill>
                <a:latin typeface="Carlito"/>
                <a:cs typeface="Carlito"/>
              </a:rPr>
              <a:t>0 </a:t>
            </a:r>
            <a:r>
              <a:rPr sz="2200" spc="-10" dirty="0">
                <a:solidFill>
                  <a:srgbClr val="FFFFFF"/>
                </a:solidFill>
                <a:latin typeface="Carlito"/>
                <a:cs typeface="Carlito"/>
              </a:rPr>
              <a:t>(root) </a:t>
            </a:r>
            <a:r>
              <a:rPr sz="2200" spc="-20" dirty="0">
                <a:solidFill>
                  <a:srgbClr val="FFFFFF"/>
                </a:solidFill>
                <a:latin typeface="Carlito"/>
                <a:cs typeface="Carlito"/>
              </a:rPr>
              <a:t>to </a:t>
            </a:r>
            <a:r>
              <a:rPr sz="2200" spc="-10" dirty="0">
                <a:solidFill>
                  <a:srgbClr val="FFFFFF"/>
                </a:solidFill>
                <a:latin typeface="Carlito"/>
                <a:cs typeface="Carlito"/>
              </a:rPr>
              <a:t>level</a:t>
            </a:r>
            <a:r>
              <a:rPr sz="2200" spc="35" dirty="0">
                <a:solidFill>
                  <a:srgbClr val="FFFFFF"/>
                </a:solidFill>
                <a:latin typeface="Carlito"/>
                <a:cs typeface="Carlito"/>
              </a:rPr>
              <a:t> </a:t>
            </a:r>
            <a:r>
              <a:rPr sz="2200" spc="-5" dirty="0">
                <a:solidFill>
                  <a:srgbClr val="FFFFFF"/>
                </a:solidFill>
                <a:latin typeface="Carlito"/>
                <a:cs typeface="Carlito"/>
              </a:rPr>
              <a:t>127</a:t>
            </a:r>
            <a:endParaRPr sz="2200" dirty="0">
              <a:latin typeface="Carlito"/>
              <a:cs typeface="Carlito"/>
            </a:endParaRPr>
          </a:p>
        </p:txBody>
      </p:sp>
      <p:sp>
        <p:nvSpPr>
          <p:cNvPr id="4" name="object 4"/>
          <p:cNvSpPr/>
          <p:nvPr/>
        </p:nvSpPr>
        <p:spPr>
          <a:xfrm>
            <a:off x="1467829" y="2038350"/>
            <a:ext cx="5963412" cy="2970276"/>
          </a:xfrm>
          <a:prstGeom prst="rect">
            <a:avLst/>
          </a:prstGeom>
          <a:blipFill>
            <a:blip r:embed="rId2" cstate="print"/>
            <a:stretch>
              <a:fillRect/>
            </a:stretch>
          </a:blipFill>
        </p:spPr>
        <p:txBody>
          <a:bodyPr wrap="square" lIns="0" tIns="0" rIns="0" bIns="0" rtlCol="0"/>
          <a:lstStyle/>
          <a:p>
            <a:endParaRPr/>
          </a:p>
        </p:txBody>
      </p:sp>
      <p:sp>
        <p:nvSpPr>
          <p:cNvPr id="6" name="Slide Number Placeholder 5"/>
          <p:cNvSpPr>
            <a:spLocks noGrp="1"/>
          </p:cNvSpPr>
          <p:nvPr>
            <p:ph type="sldNum" sz="quarter" idx="7"/>
          </p:nvPr>
        </p:nvSpPr>
        <p:spPr/>
        <p:txBody>
          <a:bodyPr/>
          <a:lstStyle/>
          <a:p>
            <a:fld id="{B6F15528-21DE-4FAA-801E-634DDDAF4B2B}" type="slidenum">
              <a:rPr lang="en-US" smtClean="0"/>
              <a:t>6</a:t>
            </a:fld>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298526"/>
            <a:ext cx="6708775" cy="635000"/>
          </a:xfrm>
          <a:prstGeom prst="rect">
            <a:avLst/>
          </a:prstGeom>
        </p:spPr>
        <p:txBody>
          <a:bodyPr vert="horz" wrap="square" lIns="0" tIns="12065" rIns="0" bIns="0" rtlCol="0">
            <a:spAutoFit/>
          </a:bodyPr>
          <a:lstStyle/>
          <a:p>
            <a:pPr marL="12700">
              <a:lnSpc>
                <a:spcPct val="100000"/>
              </a:lnSpc>
              <a:spcBef>
                <a:spcPts val="95"/>
              </a:spcBef>
            </a:pPr>
            <a:r>
              <a:rPr spc="-5" dirty="0"/>
              <a:t>Label and Domain</a:t>
            </a:r>
            <a:r>
              <a:rPr spc="-45" dirty="0"/>
              <a:t> </a:t>
            </a:r>
            <a:r>
              <a:rPr spc="-10" dirty="0"/>
              <a:t>Name</a:t>
            </a:r>
          </a:p>
        </p:txBody>
      </p:sp>
      <p:sp>
        <p:nvSpPr>
          <p:cNvPr id="3" name="object 3"/>
          <p:cNvSpPr txBox="1"/>
          <p:nvPr/>
        </p:nvSpPr>
        <p:spPr>
          <a:xfrm>
            <a:off x="1039164" y="996848"/>
            <a:ext cx="6717030" cy="3914533"/>
          </a:xfrm>
          <a:prstGeom prst="rect">
            <a:avLst/>
          </a:prstGeom>
        </p:spPr>
        <p:txBody>
          <a:bodyPr vert="horz" wrap="square" lIns="0" tIns="79375" rIns="0" bIns="0" rtlCol="0">
            <a:spAutoFit/>
          </a:bodyPr>
          <a:lstStyle/>
          <a:p>
            <a:pPr marL="195580" indent="-182880">
              <a:lnSpc>
                <a:spcPct val="100000"/>
              </a:lnSpc>
              <a:spcBef>
                <a:spcPts val="625"/>
              </a:spcBef>
              <a:buClr>
                <a:srgbClr val="FF8500"/>
              </a:buClr>
              <a:buFont typeface="Wingdings"/>
              <a:buChar char=""/>
              <a:tabLst>
                <a:tab pos="195580" algn="l"/>
              </a:tabLst>
            </a:pPr>
            <a:r>
              <a:rPr sz="2200" spc="-5" dirty="0">
                <a:solidFill>
                  <a:srgbClr val="FFFFFF"/>
                </a:solidFill>
                <a:latin typeface="Carlito"/>
                <a:cs typeface="Carlito"/>
              </a:rPr>
              <a:t>Node </a:t>
            </a:r>
            <a:r>
              <a:rPr sz="2200" spc="-10" dirty="0">
                <a:solidFill>
                  <a:srgbClr val="FFFFFF"/>
                </a:solidFill>
                <a:latin typeface="Carlito"/>
                <a:cs typeface="Carlito"/>
              </a:rPr>
              <a:t>Label </a:t>
            </a:r>
            <a:r>
              <a:rPr sz="2200" spc="-5" dirty="0">
                <a:solidFill>
                  <a:srgbClr val="FFFFFF"/>
                </a:solidFill>
                <a:latin typeface="Carlito"/>
                <a:cs typeface="Carlito"/>
              </a:rPr>
              <a:t>- string with a </a:t>
            </a:r>
            <a:r>
              <a:rPr sz="2200" spc="-10" dirty="0">
                <a:solidFill>
                  <a:srgbClr val="FFFFFF"/>
                </a:solidFill>
                <a:latin typeface="Carlito"/>
                <a:cs typeface="Carlito"/>
              </a:rPr>
              <a:t>maximum </a:t>
            </a:r>
            <a:r>
              <a:rPr sz="2200" spc="-5" dirty="0">
                <a:solidFill>
                  <a:srgbClr val="FFFFFF"/>
                </a:solidFill>
                <a:latin typeface="Carlito"/>
                <a:cs typeface="Carlito"/>
              </a:rPr>
              <a:t>of 63</a:t>
            </a:r>
            <a:r>
              <a:rPr sz="2200" spc="65" dirty="0">
                <a:solidFill>
                  <a:srgbClr val="FFFFFF"/>
                </a:solidFill>
                <a:latin typeface="Carlito"/>
                <a:cs typeface="Carlito"/>
              </a:rPr>
              <a:t> </a:t>
            </a:r>
            <a:r>
              <a:rPr sz="2200" spc="-15" dirty="0">
                <a:solidFill>
                  <a:srgbClr val="FFFFFF"/>
                </a:solidFill>
                <a:latin typeface="Carlito"/>
                <a:cs typeface="Carlito"/>
              </a:rPr>
              <a:t>characters</a:t>
            </a:r>
            <a:endParaRPr sz="2200" dirty="0">
              <a:latin typeface="Carlito"/>
              <a:cs typeface="Carlito"/>
            </a:endParaRPr>
          </a:p>
          <a:p>
            <a:pPr marL="195580" indent="-182880">
              <a:lnSpc>
                <a:spcPct val="100000"/>
              </a:lnSpc>
              <a:spcBef>
                <a:spcPts val="530"/>
              </a:spcBef>
              <a:buClr>
                <a:srgbClr val="FF8500"/>
              </a:buClr>
              <a:buFont typeface="Wingdings"/>
              <a:buChar char=""/>
              <a:tabLst>
                <a:tab pos="195580" algn="l"/>
              </a:tabLst>
            </a:pPr>
            <a:r>
              <a:rPr sz="2200" spc="-20" dirty="0">
                <a:solidFill>
                  <a:srgbClr val="FFFFFF"/>
                </a:solidFill>
                <a:latin typeface="Carlito"/>
                <a:cs typeface="Carlito"/>
              </a:rPr>
              <a:t>Root </a:t>
            </a:r>
            <a:r>
              <a:rPr sz="2200" spc="-5" dirty="0">
                <a:solidFill>
                  <a:srgbClr val="FFFFFF"/>
                </a:solidFill>
                <a:latin typeface="Carlito"/>
                <a:cs typeface="Carlito"/>
              </a:rPr>
              <a:t>label - </a:t>
            </a:r>
            <a:r>
              <a:rPr sz="2200" spc="-10" dirty="0">
                <a:solidFill>
                  <a:srgbClr val="FFFFFF"/>
                </a:solidFill>
                <a:latin typeface="Carlito"/>
                <a:cs typeface="Carlito"/>
              </a:rPr>
              <a:t>null </a:t>
            </a:r>
            <a:r>
              <a:rPr sz="2200" spc="-5" dirty="0">
                <a:solidFill>
                  <a:srgbClr val="FFFFFF"/>
                </a:solidFill>
                <a:latin typeface="Carlito"/>
                <a:cs typeface="Carlito"/>
              </a:rPr>
              <a:t>string </a:t>
            </a:r>
            <a:r>
              <a:rPr sz="2200" spc="-10" dirty="0">
                <a:solidFill>
                  <a:srgbClr val="FFFFFF"/>
                </a:solidFill>
                <a:latin typeface="Carlito"/>
                <a:cs typeface="Carlito"/>
              </a:rPr>
              <a:t>(empty</a:t>
            </a:r>
            <a:r>
              <a:rPr sz="2200" spc="40" dirty="0">
                <a:solidFill>
                  <a:srgbClr val="FFFFFF"/>
                </a:solidFill>
                <a:latin typeface="Carlito"/>
                <a:cs typeface="Carlito"/>
              </a:rPr>
              <a:t> </a:t>
            </a:r>
            <a:r>
              <a:rPr sz="2200" spc="-5" dirty="0">
                <a:solidFill>
                  <a:srgbClr val="FFFFFF"/>
                </a:solidFill>
                <a:latin typeface="Carlito"/>
                <a:cs typeface="Carlito"/>
              </a:rPr>
              <a:t>string)</a:t>
            </a:r>
            <a:endParaRPr sz="2200" dirty="0">
              <a:latin typeface="Carlito"/>
              <a:cs typeface="Carlito"/>
            </a:endParaRPr>
          </a:p>
          <a:p>
            <a:pPr marL="195580" indent="-182880">
              <a:lnSpc>
                <a:spcPct val="100000"/>
              </a:lnSpc>
              <a:spcBef>
                <a:spcPts val="530"/>
              </a:spcBef>
              <a:buClr>
                <a:srgbClr val="FF8500"/>
              </a:buClr>
              <a:buFont typeface="Wingdings"/>
              <a:buChar char=""/>
              <a:tabLst>
                <a:tab pos="195580" algn="l"/>
              </a:tabLst>
            </a:pPr>
            <a:r>
              <a:rPr sz="2200" spc="-10" dirty="0">
                <a:solidFill>
                  <a:srgbClr val="FFFFFF"/>
                </a:solidFill>
                <a:latin typeface="Carlito"/>
                <a:cs typeface="Carlito"/>
              </a:rPr>
              <a:t>Child node </a:t>
            </a:r>
            <a:r>
              <a:rPr sz="2200" spc="-20" dirty="0">
                <a:solidFill>
                  <a:srgbClr val="FFFFFF"/>
                </a:solidFill>
                <a:latin typeface="Carlito"/>
                <a:cs typeface="Carlito"/>
              </a:rPr>
              <a:t>have different</a:t>
            </a:r>
            <a:r>
              <a:rPr sz="2200" spc="35" dirty="0">
                <a:solidFill>
                  <a:srgbClr val="FFFFFF"/>
                </a:solidFill>
                <a:latin typeface="Carlito"/>
                <a:cs typeface="Carlito"/>
              </a:rPr>
              <a:t> </a:t>
            </a:r>
            <a:r>
              <a:rPr sz="2200" spc="-5" dirty="0">
                <a:solidFill>
                  <a:srgbClr val="FFFFFF"/>
                </a:solidFill>
                <a:latin typeface="Carlito"/>
                <a:cs typeface="Carlito"/>
              </a:rPr>
              <a:t>labels</a:t>
            </a:r>
            <a:endParaRPr sz="2200" dirty="0">
              <a:latin typeface="Carlito"/>
              <a:cs typeface="Carlito"/>
            </a:endParaRPr>
          </a:p>
          <a:p>
            <a:pPr marL="195580" indent="-182880">
              <a:lnSpc>
                <a:spcPct val="100000"/>
              </a:lnSpc>
              <a:spcBef>
                <a:spcPts val="530"/>
              </a:spcBef>
              <a:buClr>
                <a:srgbClr val="FF8500"/>
              </a:buClr>
              <a:buFont typeface="Wingdings"/>
              <a:buChar char=""/>
              <a:tabLst>
                <a:tab pos="195580" algn="l"/>
              </a:tabLst>
            </a:pPr>
            <a:r>
              <a:rPr sz="2200" spc="-15" dirty="0">
                <a:solidFill>
                  <a:srgbClr val="FFFFFF"/>
                </a:solidFill>
                <a:latin typeface="Carlito"/>
                <a:cs typeface="Carlito"/>
              </a:rPr>
              <a:t>Guarantees </a:t>
            </a:r>
            <a:r>
              <a:rPr sz="2200" spc="-5" dirty="0">
                <a:solidFill>
                  <a:srgbClr val="FFFFFF"/>
                </a:solidFill>
                <a:latin typeface="Carlito"/>
                <a:cs typeface="Carlito"/>
              </a:rPr>
              <a:t>the </a:t>
            </a:r>
            <a:r>
              <a:rPr sz="2200" spc="-10" dirty="0">
                <a:solidFill>
                  <a:srgbClr val="FFFFFF"/>
                </a:solidFill>
                <a:latin typeface="Carlito"/>
                <a:cs typeface="Carlito"/>
              </a:rPr>
              <a:t>uniqueness </a:t>
            </a:r>
            <a:r>
              <a:rPr sz="2200" spc="-5" dirty="0">
                <a:solidFill>
                  <a:srgbClr val="FFFFFF"/>
                </a:solidFill>
                <a:latin typeface="Carlito"/>
                <a:cs typeface="Carlito"/>
              </a:rPr>
              <a:t>of the domain</a:t>
            </a:r>
            <a:r>
              <a:rPr sz="2200" spc="65" dirty="0">
                <a:solidFill>
                  <a:srgbClr val="FFFFFF"/>
                </a:solidFill>
                <a:latin typeface="Carlito"/>
                <a:cs typeface="Carlito"/>
              </a:rPr>
              <a:t> </a:t>
            </a:r>
            <a:r>
              <a:rPr sz="2200" spc="-10" dirty="0">
                <a:solidFill>
                  <a:srgbClr val="FFFFFF"/>
                </a:solidFill>
                <a:latin typeface="Carlito"/>
                <a:cs typeface="Carlito"/>
              </a:rPr>
              <a:t>names</a:t>
            </a:r>
            <a:endParaRPr sz="2200" dirty="0">
              <a:latin typeface="Carlito"/>
              <a:cs typeface="Carlito"/>
            </a:endParaRPr>
          </a:p>
          <a:p>
            <a:pPr marL="195580" indent="-182880">
              <a:lnSpc>
                <a:spcPct val="100000"/>
              </a:lnSpc>
              <a:spcBef>
                <a:spcPts val="525"/>
              </a:spcBef>
              <a:buClr>
                <a:srgbClr val="FF8500"/>
              </a:buClr>
              <a:buFont typeface="Wingdings"/>
              <a:buChar char=""/>
              <a:tabLst>
                <a:tab pos="195580" algn="l"/>
              </a:tabLst>
            </a:pPr>
            <a:r>
              <a:rPr sz="2200" spc="-15" dirty="0">
                <a:solidFill>
                  <a:srgbClr val="FFFFFF"/>
                </a:solidFill>
                <a:latin typeface="Carlito"/>
                <a:cs typeface="Carlito"/>
              </a:rPr>
              <a:t>Each </a:t>
            </a:r>
            <a:r>
              <a:rPr sz="2200" spc="-5" dirty="0">
                <a:solidFill>
                  <a:srgbClr val="FFFFFF"/>
                </a:solidFill>
                <a:latin typeface="Carlito"/>
                <a:cs typeface="Carlito"/>
              </a:rPr>
              <a:t>node </a:t>
            </a:r>
            <a:r>
              <a:rPr sz="2200" spc="-10" dirty="0">
                <a:solidFill>
                  <a:srgbClr val="FFFFFF"/>
                </a:solidFill>
                <a:latin typeface="Carlito"/>
                <a:cs typeface="Carlito"/>
              </a:rPr>
              <a:t>has </a:t>
            </a:r>
            <a:r>
              <a:rPr sz="2200" spc="-5" dirty="0">
                <a:solidFill>
                  <a:srgbClr val="FFFFFF"/>
                </a:solidFill>
                <a:latin typeface="Carlito"/>
                <a:cs typeface="Carlito"/>
              </a:rPr>
              <a:t>a </a:t>
            </a:r>
            <a:r>
              <a:rPr sz="2200" spc="-10" dirty="0">
                <a:solidFill>
                  <a:srgbClr val="FFFFFF"/>
                </a:solidFill>
                <a:latin typeface="Carlito"/>
                <a:cs typeface="Carlito"/>
              </a:rPr>
              <a:t>domain</a:t>
            </a:r>
            <a:r>
              <a:rPr sz="2200" spc="15" dirty="0">
                <a:solidFill>
                  <a:srgbClr val="FFFFFF"/>
                </a:solidFill>
                <a:latin typeface="Carlito"/>
                <a:cs typeface="Carlito"/>
              </a:rPr>
              <a:t> </a:t>
            </a:r>
            <a:r>
              <a:rPr sz="2200" spc="-10" dirty="0">
                <a:solidFill>
                  <a:srgbClr val="FFFFFF"/>
                </a:solidFill>
                <a:latin typeface="Carlito"/>
                <a:cs typeface="Carlito"/>
              </a:rPr>
              <a:t>name</a:t>
            </a:r>
            <a:endParaRPr sz="2200" dirty="0">
              <a:latin typeface="Carlito"/>
              <a:cs typeface="Carlito"/>
            </a:endParaRPr>
          </a:p>
          <a:p>
            <a:pPr marL="195580" indent="-182880">
              <a:lnSpc>
                <a:spcPct val="100000"/>
              </a:lnSpc>
              <a:spcBef>
                <a:spcPts val="530"/>
              </a:spcBef>
              <a:buClr>
                <a:srgbClr val="FF8500"/>
              </a:buClr>
              <a:buFont typeface="Wingdings"/>
              <a:buChar char=""/>
              <a:tabLst>
                <a:tab pos="195580" algn="l"/>
              </a:tabLst>
            </a:pPr>
            <a:r>
              <a:rPr sz="2200" spc="-5" dirty="0">
                <a:solidFill>
                  <a:srgbClr val="FFFFFF"/>
                </a:solidFill>
                <a:latin typeface="Carlito"/>
                <a:cs typeface="Carlito"/>
              </a:rPr>
              <a:t>The domain names </a:t>
            </a:r>
            <a:r>
              <a:rPr sz="2200" spc="-10" dirty="0">
                <a:solidFill>
                  <a:srgbClr val="FFFFFF"/>
                </a:solidFill>
                <a:latin typeface="Carlito"/>
                <a:cs typeface="Carlito"/>
              </a:rPr>
              <a:t>are read </a:t>
            </a:r>
            <a:r>
              <a:rPr sz="2200" spc="-15" dirty="0">
                <a:solidFill>
                  <a:srgbClr val="FFFFFF"/>
                </a:solidFill>
                <a:latin typeface="Carlito"/>
                <a:cs typeface="Carlito"/>
              </a:rPr>
              <a:t>from </a:t>
            </a:r>
            <a:r>
              <a:rPr sz="2200" spc="-5" dirty="0">
                <a:solidFill>
                  <a:srgbClr val="FFFFFF"/>
                </a:solidFill>
                <a:latin typeface="Carlito"/>
                <a:cs typeface="Carlito"/>
              </a:rPr>
              <a:t>the node up </a:t>
            </a:r>
            <a:r>
              <a:rPr sz="2200" spc="-20" dirty="0">
                <a:solidFill>
                  <a:srgbClr val="FFFFFF"/>
                </a:solidFill>
                <a:latin typeface="Carlito"/>
                <a:cs typeface="Carlito"/>
              </a:rPr>
              <a:t>to </a:t>
            </a:r>
            <a:r>
              <a:rPr sz="2200" spc="-5" dirty="0">
                <a:solidFill>
                  <a:srgbClr val="FFFFFF"/>
                </a:solidFill>
                <a:latin typeface="Carlito"/>
                <a:cs typeface="Carlito"/>
              </a:rPr>
              <a:t>the</a:t>
            </a:r>
            <a:r>
              <a:rPr sz="2200" spc="20" dirty="0">
                <a:solidFill>
                  <a:srgbClr val="FFFFFF"/>
                </a:solidFill>
                <a:latin typeface="Carlito"/>
                <a:cs typeface="Carlito"/>
              </a:rPr>
              <a:t> </a:t>
            </a:r>
            <a:r>
              <a:rPr sz="2200" spc="-10" dirty="0">
                <a:solidFill>
                  <a:srgbClr val="FFFFFF"/>
                </a:solidFill>
                <a:latin typeface="Carlito"/>
                <a:cs typeface="Carlito"/>
              </a:rPr>
              <a:t>root</a:t>
            </a:r>
            <a:endParaRPr sz="2200" dirty="0">
              <a:latin typeface="Carlito"/>
              <a:cs typeface="Carlito"/>
            </a:endParaRPr>
          </a:p>
          <a:p>
            <a:pPr marL="195580" indent="-182880">
              <a:lnSpc>
                <a:spcPct val="100000"/>
              </a:lnSpc>
              <a:spcBef>
                <a:spcPts val="530"/>
              </a:spcBef>
              <a:buClr>
                <a:srgbClr val="FF8500"/>
              </a:buClr>
              <a:buFont typeface="Wingdings"/>
              <a:buChar char=""/>
              <a:tabLst>
                <a:tab pos="195580" algn="l"/>
              </a:tabLst>
            </a:pPr>
            <a:r>
              <a:rPr sz="2200" spc="-10" dirty="0">
                <a:solidFill>
                  <a:srgbClr val="FFFFFF"/>
                </a:solidFill>
                <a:latin typeface="Carlito"/>
                <a:cs typeface="Carlito"/>
              </a:rPr>
              <a:t>The last </a:t>
            </a:r>
            <a:r>
              <a:rPr sz="2200" spc="-5" dirty="0">
                <a:solidFill>
                  <a:srgbClr val="FFFFFF"/>
                </a:solidFill>
                <a:latin typeface="Carlito"/>
                <a:cs typeface="Carlito"/>
              </a:rPr>
              <a:t>label is </a:t>
            </a:r>
            <a:r>
              <a:rPr sz="2200" spc="-10" dirty="0">
                <a:solidFill>
                  <a:srgbClr val="FFFFFF"/>
                </a:solidFill>
                <a:latin typeface="Carlito"/>
                <a:cs typeface="Carlito"/>
              </a:rPr>
              <a:t>the </a:t>
            </a:r>
            <a:r>
              <a:rPr sz="2200" spc="-15" dirty="0">
                <a:solidFill>
                  <a:srgbClr val="FFFFFF"/>
                </a:solidFill>
                <a:latin typeface="Carlito"/>
                <a:cs typeface="Carlito"/>
              </a:rPr>
              <a:t>root </a:t>
            </a:r>
            <a:r>
              <a:rPr sz="2200" spc="-5" dirty="0">
                <a:solidFill>
                  <a:srgbClr val="FFFFFF"/>
                </a:solidFill>
                <a:latin typeface="Carlito"/>
                <a:cs typeface="Carlito"/>
              </a:rPr>
              <a:t>label</a:t>
            </a:r>
            <a:r>
              <a:rPr sz="2200" spc="55" dirty="0">
                <a:solidFill>
                  <a:srgbClr val="FFFFFF"/>
                </a:solidFill>
                <a:latin typeface="Carlito"/>
                <a:cs typeface="Carlito"/>
              </a:rPr>
              <a:t> </a:t>
            </a:r>
            <a:r>
              <a:rPr sz="2200" spc="-10" dirty="0">
                <a:solidFill>
                  <a:srgbClr val="FFFFFF"/>
                </a:solidFill>
                <a:latin typeface="Carlito"/>
                <a:cs typeface="Carlito"/>
              </a:rPr>
              <a:t>(null)</a:t>
            </a:r>
            <a:endParaRPr sz="2200" dirty="0">
              <a:latin typeface="Carlito"/>
              <a:cs typeface="Carlito"/>
            </a:endParaRPr>
          </a:p>
          <a:p>
            <a:pPr marL="195580" indent="-182880">
              <a:lnSpc>
                <a:spcPct val="100000"/>
              </a:lnSpc>
              <a:spcBef>
                <a:spcPts val="530"/>
              </a:spcBef>
              <a:buClr>
                <a:srgbClr val="FF8500"/>
              </a:buClr>
              <a:buFont typeface="Wingdings"/>
              <a:buChar char=""/>
              <a:tabLst>
                <a:tab pos="195580" algn="l"/>
                <a:tab pos="4531360" algn="l"/>
              </a:tabLst>
            </a:pPr>
            <a:r>
              <a:rPr sz="2200" spc="-10" dirty="0">
                <a:solidFill>
                  <a:srgbClr val="FFFFFF"/>
                </a:solidFill>
                <a:latin typeface="Carlito"/>
                <a:cs typeface="Carlito"/>
              </a:rPr>
              <a:t>Fully </a:t>
            </a:r>
            <a:r>
              <a:rPr sz="2200" spc="-5" dirty="0">
                <a:solidFill>
                  <a:srgbClr val="FFFFFF"/>
                </a:solidFill>
                <a:latin typeface="Carlito"/>
                <a:cs typeface="Carlito"/>
              </a:rPr>
              <a:t>Qualified Domain</a:t>
            </a:r>
            <a:r>
              <a:rPr sz="2200" spc="25" dirty="0">
                <a:solidFill>
                  <a:srgbClr val="FFFFFF"/>
                </a:solidFill>
                <a:latin typeface="Carlito"/>
                <a:cs typeface="Carlito"/>
              </a:rPr>
              <a:t> </a:t>
            </a:r>
            <a:r>
              <a:rPr sz="2200" spc="-5" dirty="0">
                <a:solidFill>
                  <a:srgbClr val="FFFFFF"/>
                </a:solidFill>
                <a:latin typeface="Carlito"/>
                <a:cs typeface="Carlito"/>
              </a:rPr>
              <a:t>Name</a:t>
            </a:r>
            <a:r>
              <a:rPr sz="2200" spc="40" dirty="0">
                <a:solidFill>
                  <a:srgbClr val="FFFFFF"/>
                </a:solidFill>
                <a:latin typeface="Carlito"/>
                <a:cs typeface="Carlito"/>
              </a:rPr>
              <a:t> </a:t>
            </a:r>
            <a:r>
              <a:rPr sz="2200" spc="-10" dirty="0">
                <a:solidFill>
                  <a:srgbClr val="FFFFFF"/>
                </a:solidFill>
                <a:latin typeface="Carlito"/>
                <a:cs typeface="Carlito"/>
              </a:rPr>
              <a:t>(</a:t>
            </a:r>
            <a:r>
              <a:rPr sz="2200" spc="-10" dirty="0" smtClean="0">
                <a:solidFill>
                  <a:srgbClr val="FFFFFF"/>
                </a:solidFill>
                <a:latin typeface="Carlito"/>
                <a:cs typeface="Carlito"/>
              </a:rPr>
              <a:t>FQDN)ends </a:t>
            </a:r>
            <a:r>
              <a:rPr sz="2200" spc="-5" dirty="0">
                <a:solidFill>
                  <a:srgbClr val="FFFFFF"/>
                </a:solidFill>
                <a:latin typeface="Carlito"/>
                <a:cs typeface="Carlito"/>
              </a:rPr>
              <a:t>in a </a:t>
            </a:r>
            <a:r>
              <a:rPr sz="2200" spc="-10" dirty="0">
                <a:solidFill>
                  <a:srgbClr val="FFFFFF"/>
                </a:solidFill>
                <a:latin typeface="Carlito"/>
                <a:cs typeface="Carlito"/>
              </a:rPr>
              <a:t>null</a:t>
            </a:r>
            <a:r>
              <a:rPr sz="2200" spc="-20" dirty="0">
                <a:solidFill>
                  <a:srgbClr val="FFFFFF"/>
                </a:solidFill>
                <a:latin typeface="Carlito"/>
                <a:cs typeface="Carlito"/>
              </a:rPr>
              <a:t> </a:t>
            </a:r>
            <a:r>
              <a:rPr sz="2200" spc="-5" dirty="0">
                <a:solidFill>
                  <a:srgbClr val="FFFFFF"/>
                </a:solidFill>
                <a:latin typeface="Carlito"/>
                <a:cs typeface="Carlito"/>
              </a:rPr>
              <a:t>label</a:t>
            </a:r>
            <a:endParaRPr sz="2200" dirty="0">
              <a:latin typeface="Carlito"/>
              <a:cs typeface="Carlito"/>
            </a:endParaRPr>
          </a:p>
        </p:txBody>
      </p:sp>
      <p:sp>
        <p:nvSpPr>
          <p:cNvPr id="5" name="Slide Number Placeholder 4"/>
          <p:cNvSpPr>
            <a:spLocks noGrp="1"/>
          </p:cNvSpPr>
          <p:nvPr>
            <p:ph type="sldNum" sz="quarter" idx="7"/>
          </p:nvPr>
        </p:nvSpPr>
        <p:spPr/>
        <p:txBody>
          <a:bodyPr/>
          <a:lstStyle/>
          <a:p>
            <a:fld id="{B6F15528-21DE-4FAA-801E-634DDDAF4B2B}" type="slidenum">
              <a:rPr lang="en-US" smtClean="0"/>
              <a:t>7</a:t>
            </a:fld>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7"/>
          </p:nvPr>
        </p:nvSpPr>
        <p:spPr/>
        <p:txBody>
          <a:bodyPr/>
          <a:lstStyle/>
          <a:p>
            <a:fld id="{B6F15528-21DE-4FAA-801E-634DDDAF4B2B}" type="slidenum">
              <a:rPr lang="en-US" smtClean="0"/>
              <a:t>8</a:t>
            </a:fld>
            <a:endParaRPr 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55394"/>
            <a:ext cx="8610600" cy="4933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595774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7"/>
          </p:nvPr>
        </p:nvSpPr>
        <p:spPr/>
        <p:txBody>
          <a:bodyPr/>
          <a:lstStyle/>
          <a:p>
            <a:fld id="{B6F15528-21DE-4FAA-801E-634DDDAF4B2B}" type="slidenum">
              <a:rPr lang="en-US" smtClean="0"/>
              <a:t>9</a:t>
            </a:fld>
            <a:endParaRPr lang="en-US"/>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043" y="742950"/>
            <a:ext cx="7164357" cy="3657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9759466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10916</TotalTime>
  <Words>1546</Words>
  <Application>Microsoft Office PowerPoint</Application>
  <PresentationFormat>On-screen Show (16:9)</PresentationFormat>
  <Paragraphs>329</Paragraphs>
  <Slides>50</Slides>
  <Notes>10</Notes>
  <HiddenSlides>0</HiddenSlides>
  <MMClips>0</MMClip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Office Theme</vt:lpstr>
      <vt:lpstr>Application Layer</vt:lpstr>
      <vt:lpstr>Purpose of DNS </vt:lpstr>
      <vt:lpstr>Name Space</vt:lpstr>
      <vt:lpstr>Flat Name Space</vt:lpstr>
      <vt:lpstr>Hierarchical Name Space</vt:lpstr>
      <vt:lpstr>Domain Name Space</vt:lpstr>
      <vt:lpstr>Label and Domain Name</vt:lpstr>
      <vt:lpstr>PowerPoint Presentation</vt:lpstr>
      <vt:lpstr>PowerPoint Presentation</vt:lpstr>
      <vt:lpstr>DNS in the Internet</vt:lpstr>
      <vt:lpstr>Generic Domain</vt:lpstr>
      <vt:lpstr>Country Domain</vt:lpstr>
      <vt:lpstr>Inverse Domain</vt:lpstr>
      <vt:lpstr>DNS Message Format</vt:lpstr>
      <vt:lpstr>DNS Message Format</vt:lpstr>
      <vt:lpstr>DNS Resolution</vt:lpstr>
      <vt:lpstr>Iterative Resolver</vt:lpstr>
      <vt:lpstr>Recursive Resolver</vt:lpstr>
      <vt:lpstr>File Transfer Protocol (FTP)</vt:lpstr>
      <vt:lpstr>File Transfer Protocol (FTP)</vt:lpstr>
      <vt:lpstr>File Transfer Protocol (FTP)</vt:lpstr>
      <vt:lpstr>File Transfer Protocol (FTP)</vt:lpstr>
      <vt:lpstr>Electronic Mail</vt:lpstr>
      <vt:lpstr>Electronic Mail</vt:lpstr>
      <vt:lpstr>Electronic Mail</vt:lpstr>
      <vt:lpstr>Electronic Mail</vt:lpstr>
      <vt:lpstr>Electronic Mail: SMTP [RFC 2821]</vt:lpstr>
      <vt:lpstr>Simple Mail Transfer Protocol(SMTP)</vt:lpstr>
      <vt:lpstr>Mail Message Format</vt:lpstr>
      <vt:lpstr>Message format: Multimedia Extensions</vt:lpstr>
      <vt:lpstr>Mail Access Protocols</vt:lpstr>
      <vt:lpstr>Mail Access Protocols</vt:lpstr>
      <vt:lpstr>Hyper Text Transfer Protocol</vt:lpstr>
      <vt:lpstr>Hyper Text Transfer Protocol</vt:lpstr>
      <vt:lpstr>HTTP Connections</vt:lpstr>
      <vt:lpstr>Non-Persistent HTTP: Response time</vt:lpstr>
      <vt:lpstr>Non-Persistent HTTP: Response time</vt:lpstr>
      <vt:lpstr>Persistent HTTP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 Layer</dc:title>
  <dc:creator>Admin</dc:creator>
  <cp:lastModifiedBy>Admin</cp:lastModifiedBy>
  <cp:revision>29</cp:revision>
  <dcterms:created xsi:type="dcterms:W3CDTF">2020-10-12T12:25:52Z</dcterms:created>
  <dcterms:modified xsi:type="dcterms:W3CDTF">2020-10-20T03:24:13Z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2020-10-12T00:00:00Z</vt:filetime>
  </property>
  <property fmtid="{D5CDD505-2E9C-101B-9397-08002B2CF9AE}" pid="3" name="Creator">
    <vt:lpwstr>PDFium</vt:lpwstr>
  </property>
  <property fmtid="{D5CDD505-2E9C-101B-9397-08002B2CF9AE}" pid="4" name="LastSaved">
    <vt:filetime>2020-10-12T00:00:00Z</vt:filetime>
  </property>
</Properties>
</file>